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76" r:id="rId6"/>
    <p:sldId id="260" r:id="rId7"/>
    <p:sldId id="261" r:id="rId8"/>
    <p:sldId id="262" r:id="rId9"/>
    <p:sldId id="263" r:id="rId10"/>
    <p:sldId id="264" r:id="rId11"/>
    <p:sldId id="265" r:id="rId12"/>
    <p:sldId id="266" r:id="rId13"/>
    <p:sldId id="277" r:id="rId14"/>
    <p:sldId id="267" r:id="rId15"/>
    <p:sldId id="269" r:id="rId16"/>
    <p:sldId id="270"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407C047-9CF0-423A-848E-EDD9EEE0189B}" type="datetimeFigureOut">
              <a:rPr lang="es-ES" smtClean="0"/>
              <a:t>14/06/2017</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41D9092-72E6-40F1-B923-748E279EF3BE}" type="slidenum">
              <a:rPr lang="es-ES" smtClean="0"/>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407C047-9CF0-423A-848E-EDD9EEE0189B}" type="datetimeFigureOut">
              <a:rPr lang="es-ES" smtClean="0"/>
              <a:t>14/06/2017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1D9092-72E6-40F1-B923-748E279EF3B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407C047-9CF0-423A-848E-EDD9EEE0189B}" type="datetimeFigureOut">
              <a:rPr lang="es-ES" smtClean="0"/>
              <a:t>14/06/2017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1D9092-72E6-40F1-B923-748E279EF3B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407C047-9CF0-423A-848E-EDD9EEE0189B}" type="datetimeFigureOut">
              <a:rPr lang="es-ES" smtClean="0"/>
              <a:t>14/06/2017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1D9092-72E6-40F1-B923-748E279EF3B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407C047-9CF0-423A-848E-EDD9EEE0189B}" type="datetimeFigureOut">
              <a:rPr lang="es-ES" smtClean="0"/>
              <a:t>14/06/2017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1D9092-72E6-40F1-B923-748E279EF3BE}"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D407C047-9CF0-423A-848E-EDD9EEE0189B}" type="datetimeFigureOut">
              <a:rPr lang="es-ES" smtClean="0"/>
              <a:t>14/06/2017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1D9092-72E6-40F1-B923-748E279EF3BE}" type="slidenum">
              <a:rPr lang="es-ES" smtClean="0"/>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407C047-9CF0-423A-848E-EDD9EEE0189B}" type="datetimeFigureOut">
              <a:rPr lang="es-ES" smtClean="0"/>
              <a:t>14/06/2017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41D9092-72E6-40F1-B923-748E279EF3BE}"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407C047-9CF0-423A-848E-EDD9EEE0189B}" type="datetimeFigureOut">
              <a:rPr lang="es-ES" smtClean="0"/>
              <a:t>14/06/2017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41D9092-72E6-40F1-B923-748E279EF3B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7C047-9CF0-423A-848E-EDD9EEE0189B}" type="datetimeFigureOut">
              <a:rPr lang="es-ES" smtClean="0"/>
              <a:t>14/06/2017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41D9092-72E6-40F1-B923-748E279EF3B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407C047-9CF0-423A-848E-EDD9EEE0189B}" type="datetimeFigureOut">
              <a:rPr lang="es-ES" smtClean="0"/>
              <a:t>14/06/2017</a:t>
            </a:fld>
            <a:endParaRPr lang="es-ES"/>
          </a:p>
        </p:txBody>
      </p:sp>
      <p:sp>
        <p:nvSpPr>
          <p:cNvPr id="7" name="Slide Number Placeholder 6"/>
          <p:cNvSpPr>
            <a:spLocks noGrp="1"/>
          </p:cNvSpPr>
          <p:nvPr>
            <p:ph type="sldNum" sz="quarter" idx="12"/>
          </p:nvPr>
        </p:nvSpPr>
        <p:spPr/>
        <p:txBody>
          <a:bodyPr/>
          <a:lstStyle/>
          <a:p>
            <a:fld id="{E41D9092-72E6-40F1-B923-748E279EF3BE}" type="slidenum">
              <a:rPr lang="es-ES" smtClean="0"/>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407C047-9CF0-423A-848E-EDD9EEE0189B}" type="datetimeFigureOut">
              <a:rPr lang="es-ES" smtClean="0"/>
              <a:t>14/06/2017</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E41D9092-72E6-40F1-B923-748E279EF3BE}"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407C047-9CF0-423A-848E-EDD9EEE0189B}" type="datetimeFigureOut">
              <a:rPr lang="es-ES" smtClean="0"/>
              <a:t>14/06/2017</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41D9092-72E6-40F1-B923-748E279EF3BE}"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16017" y="2420888"/>
            <a:ext cx="3330704" cy="1989748"/>
          </a:xfrm>
        </p:spPr>
        <p:txBody>
          <a:bodyPr>
            <a:normAutofit fontScale="90000"/>
          </a:bodyPr>
          <a:lstStyle/>
          <a:p>
            <a:r>
              <a:rPr lang="es-ES" dirty="0" smtClean="0"/>
              <a:t>NORMA ANSI/TIA/EI 607</a:t>
            </a:r>
            <a:br>
              <a:rPr lang="es-ES" dirty="0" smtClean="0"/>
            </a:br>
            <a:endParaRPr lang="es-ES" dirty="0"/>
          </a:p>
        </p:txBody>
      </p:sp>
      <p:sp>
        <p:nvSpPr>
          <p:cNvPr id="3" name="2 Subtítulo"/>
          <p:cNvSpPr>
            <a:spLocks noGrp="1"/>
          </p:cNvSpPr>
          <p:nvPr>
            <p:ph type="subTitle" idx="1"/>
          </p:nvPr>
        </p:nvSpPr>
        <p:spPr/>
        <p:txBody>
          <a:bodyPr/>
          <a:lstStyle/>
          <a:p>
            <a:endParaRPr lang="es-ES" dirty="0" smtClean="0"/>
          </a:p>
          <a:p>
            <a:r>
              <a:rPr lang="es-ES" dirty="0" smtClean="0"/>
              <a:t>DANITZA YESENIA SANCHEZ ALVAREZ</a:t>
            </a:r>
            <a:endParaRPr lang="es-ES" dirty="0"/>
          </a:p>
        </p:txBody>
      </p:sp>
    </p:spTree>
    <p:extLst>
      <p:ext uri="{BB962C8B-B14F-4D97-AF65-F5344CB8AC3E}">
        <p14:creationId xmlns:p14="http://schemas.microsoft.com/office/powerpoint/2010/main" val="2838004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6777317" cy="4779893"/>
          </a:xfrm>
        </p:spPr>
        <p:txBody>
          <a:bodyPr>
            <a:normAutofit fontScale="92500" lnSpcReduction="10000"/>
          </a:bodyPr>
          <a:lstStyle/>
          <a:p>
            <a:pPr lvl="0">
              <a:buFont typeface="Courier New" panose="02070309020205020404" pitchFamily="49" charset="0"/>
              <a:buChar char="o"/>
            </a:pPr>
            <a:r>
              <a:rPr lang="es-ES" dirty="0" smtClean="0"/>
              <a:t>Usualmente </a:t>
            </a:r>
            <a:r>
              <a:rPr lang="es-ES" dirty="0"/>
              <a:t>se instala una por edificio</a:t>
            </a:r>
            <a:r>
              <a:rPr lang="es-ES" dirty="0" smtClean="0"/>
              <a:t>.</a:t>
            </a:r>
          </a:p>
          <a:p>
            <a:pPr lvl="0">
              <a:buFont typeface="Courier New" panose="02070309020205020404" pitchFamily="49" charset="0"/>
              <a:buChar char="o"/>
            </a:pPr>
            <a:r>
              <a:rPr lang="es-ES" dirty="0" smtClean="0"/>
              <a:t>Generalmente </a:t>
            </a:r>
            <a:r>
              <a:rPr lang="es-ES" dirty="0"/>
              <a:t>está ubicada en el cuarto de entrada de servicios en el cuarto de equipos, en cualquiera de los casos se tiene que tratar de que el BCT sea lo más corto y recto </a:t>
            </a:r>
            <a:r>
              <a:rPr lang="es-ES" dirty="0" err="1"/>
              <a:t>posible.Montada</a:t>
            </a:r>
            <a:r>
              <a:rPr lang="es-ES" dirty="0"/>
              <a:t> en la parte superior del tablero o </a:t>
            </a:r>
            <a:r>
              <a:rPr lang="es-ES" dirty="0" smtClean="0"/>
              <a:t>caja.</a:t>
            </a:r>
          </a:p>
          <a:p>
            <a:pPr lvl="0">
              <a:buFont typeface="Courier New" panose="02070309020205020404" pitchFamily="49" charset="0"/>
              <a:buChar char="o"/>
            </a:pPr>
            <a:r>
              <a:rPr lang="es-ES" dirty="0" smtClean="0"/>
              <a:t>Aislada </a:t>
            </a:r>
            <a:r>
              <a:rPr lang="es-ES" dirty="0"/>
              <a:t>del soporte mediante aisladores poliméricos (50 </a:t>
            </a:r>
            <a:r>
              <a:rPr lang="es-ES" dirty="0" err="1"/>
              <a:t>mm.</a:t>
            </a:r>
            <a:r>
              <a:rPr lang="es-ES" dirty="0"/>
              <a:t> </a:t>
            </a:r>
            <a:r>
              <a:rPr lang="es-ES" dirty="0" smtClean="0"/>
              <a:t>mínimo)</a:t>
            </a:r>
          </a:p>
          <a:p>
            <a:pPr lvl="0">
              <a:buFont typeface="Courier New" panose="02070309020205020404" pitchFamily="49" charset="0"/>
              <a:buChar char="o"/>
            </a:pPr>
            <a:r>
              <a:rPr lang="es-ES" dirty="0" smtClean="0"/>
              <a:t>Hecha </a:t>
            </a:r>
            <a:r>
              <a:rPr lang="es-ES" dirty="0"/>
              <a:t>de cobre y sus dimensiones mínimas 6 </a:t>
            </a:r>
            <a:r>
              <a:rPr lang="es-ES" dirty="0" err="1"/>
              <a:t>mm.</a:t>
            </a:r>
            <a:r>
              <a:rPr lang="es-ES" dirty="0"/>
              <a:t> de espesor y 100 </a:t>
            </a:r>
            <a:r>
              <a:rPr lang="es-ES" dirty="0" err="1"/>
              <a:t>mm.</a:t>
            </a:r>
            <a:r>
              <a:rPr lang="es-ES" dirty="0"/>
              <a:t> de ancho. Su longitud puede variar, de acuerdo a la cantidad de cables que deban conectarse a ella y de las futuras conexiones que tendrá.</a:t>
            </a:r>
          </a:p>
          <a:p>
            <a:pPr marL="68580" indent="0">
              <a:buNone/>
            </a:pPr>
            <a:endParaRPr lang="es-ES" dirty="0"/>
          </a:p>
        </p:txBody>
      </p:sp>
    </p:spTree>
    <p:extLst>
      <p:ext uri="{BB962C8B-B14F-4D97-AF65-F5344CB8AC3E}">
        <p14:creationId xmlns:p14="http://schemas.microsoft.com/office/powerpoint/2010/main" val="3786364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836712"/>
            <a:ext cx="6777317" cy="4995917"/>
          </a:xfrm>
        </p:spPr>
        <p:txBody>
          <a:bodyPr>
            <a:normAutofit fontScale="77500" lnSpcReduction="20000"/>
          </a:bodyPr>
          <a:lstStyle/>
          <a:p>
            <a:pPr lvl="0"/>
            <a:r>
              <a:rPr lang="es-ES" b="1" dirty="0"/>
              <a:t>Barra de tierra para telecomunicaciones (TGB): </a:t>
            </a:r>
            <a:r>
              <a:rPr lang="es-ES" dirty="0"/>
              <a:t>Es la barra de tierra ubicada en el cuarto de telecomunicaciones o de equipos que sirve de punto central de conexión de tierra de los equipos de la sala. Consideraciones del diseño:</a:t>
            </a:r>
            <a:br>
              <a:rPr lang="es-ES" dirty="0"/>
            </a:br>
            <a:endParaRPr lang="es-ES" dirty="0"/>
          </a:p>
          <a:p>
            <a:pPr lvl="1">
              <a:buFont typeface="Arial" panose="020B0604020202020204" pitchFamily="34" charset="0"/>
              <a:buChar char="•"/>
            </a:pPr>
            <a:r>
              <a:rPr lang="es-ES" sz="2400" dirty="0"/>
              <a:t>Cada equipo o gabinete ubicado en dicha sala debe tener su TGB montada en la parte superior trasera.</a:t>
            </a:r>
          </a:p>
          <a:p>
            <a:pPr lvl="1">
              <a:buFont typeface="Arial" panose="020B0604020202020204" pitchFamily="34" charset="0"/>
              <a:buChar char="•"/>
            </a:pPr>
            <a:r>
              <a:rPr lang="es-ES" sz="2400" dirty="0"/>
              <a:t>El conductor que une el TGB con el TBB debe ser cable 6 AWG. Además se debe procurar que este tramo sea lo más recto y corto posible.</a:t>
            </a:r>
          </a:p>
          <a:p>
            <a:pPr lvl="1">
              <a:buFont typeface="Arial" panose="020B0604020202020204" pitchFamily="34" charset="0"/>
              <a:buChar char="•"/>
            </a:pPr>
            <a:r>
              <a:rPr lang="es-ES" sz="2400" dirty="0"/>
              <a:t>Hecha de cobre y sus dimensiones mínimas 6 </a:t>
            </a:r>
            <a:r>
              <a:rPr lang="es-ES" sz="2400" dirty="0" err="1"/>
              <a:t>mm.</a:t>
            </a:r>
            <a:r>
              <a:rPr lang="es-ES" sz="2400" dirty="0"/>
              <a:t> de espesor y 50 </a:t>
            </a:r>
            <a:r>
              <a:rPr lang="es-ES" sz="2400" dirty="0" err="1"/>
              <a:t>mm.</a:t>
            </a:r>
            <a:r>
              <a:rPr lang="es-ES" sz="2400" dirty="0"/>
              <a:t> de ancho. Su longitud puede variar, de acuerdo a la cantidad de cables que deban conectarse a ella y de las futuras conexiones que tendrá.</a:t>
            </a:r>
          </a:p>
          <a:p>
            <a:pPr lvl="1">
              <a:buFont typeface="Arial" panose="020B0604020202020204" pitchFamily="34" charset="0"/>
              <a:buChar char="•"/>
            </a:pPr>
            <a:r>
              <a:rPr lang="es-ES" sz="2400" dirty="0"/>
              <a:t>Aislada mediante aisladores poliméricos (h=50 mm mínimo)</a:t>
            </a:r>
            <a:br>
              <a:rPr lang="es-ES" sz="2400" dirty="0"/>
            </a:br>
            <a:endParaRPr lang="es-ES" sz="2400" dirty="0"/>
          </a:p>
          <a:p>
            <a:pPr marL="68580" indent="0">
              <a:buNone/>
            </a:pPr>
            <a:endParaRPr lang="es-ES" dirty="0"/>
          </a:p>
        </p:txBody>
      </p:sp>
    </p:spTree>
    <p:extLst>
      <p:ext uri="{BB962C8B-B14F-4D97-AF65-F5344CB8AC3E}">
        <p14:creationId xmlns:p14="http://schemas.microsoft.com/office/powerpoint/2010/main" val="1412605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08720"/>
            <a:ext cx="6777317" cy="4923909"/>
          </a:xfrm>
        </p:spPr>
        <p:txBody>
          <a:bodyPr>
            <a:normAutofit lnSpcReduction="10000"/>
          </a:bodyPr>
          <a:lstStyle/>
          <a:p>
            <a:pPr lvl="0"/>
            <a:r>
              <a:rPr lang="es-ES" b="1" dirty="0"/>
              <a:t>Conductor central de enlace equipotencial de Telecomunicaciones (TBB): </a:t>
            </a:r>
            <a:r>
              <a:rPr lang="es-ES" dirty="0"/>
              <a:t>Es un conductor aislado de cobre utilizado para conectar todos los </a:t>
            </a:r>
            <a:r>
              <a:rPr lang="es-ES" dirty="0" err="1"/>
              <a:t>TGB’s</a:t>
            </a:r>
            <a:r>
              <a:rPr lang="es-ES" dirty="0"/>
              <a:t> al TMGB. Su principal función es la de reducir o ecualizar todas las diferencias de potencial de todos los sistemas de telecomunicaciones enlazados a él. Consideraciones del diseño:</a:t>
            </a:r>
            <a:br>
              <a:rPr lang="es-ES" dirty="0"/>
            </a:br>
            <a:endParaRPr lang="es-ES" dirty="0"/>
          </a:p>
          <a:p>
            <a:pPr lvl="1">
              <a:buFont typeface="Arial" panose="020B0604020202020204" pitchFamily="34" charset="0"/>
              <a:buChar char="•"/>
            </a:pPr>
            <a:r>
              <a:rPr lang="es-ES" sz="2400" dirty="0"/>
              <a:t>Se extiende a través del edificio utilizando la ruta del cableado vertical.</a:t>
            </a:r>
          </a:p>
          <a:p>
            <a:pPr lvl="1">
              <a:buFont typeface="Arial" panose="020B0604020202020204" pitchFamily="34" charset="0"/>
              <a:buChar char="•"/>
            </a:pPr>
            <a:r>
              <a:rPr lang="es-ES" sz="2400" dirty="0"/>
              <a:t>Se permite varios </a:t>
            </a:r>
            <a:r>
              <a:rPr lang="es-ES" sz="2400" dirty="0" err="1"/>
              <a:t>TBB’s</a:t>
            </a:r>
            <a:r>
              <a:rPr lang="es-ES" sz="2400" dirty="0"/>
              <a:t> dependiendo del tamaño del edificio.</a:t>
            </a:r>
          </a:p>
          <a:p>
            <a:pPr marL="68580" indent="0">
              <a:buNone/>
            </a:pPr>
            <a:endParaRPr lang="es-ES" dirty="0"/>
          </a:p>
        </p:txBody>
      </p:sp>
    </p:spTree>
    <p:extLst>
      <p:ext uri="{BB962C8B-B14F-4D97-AF65-F5344CB8AC3E}">
        <p14:creationId xmlns:p14="http://schemas.microsoft.com/office/powerpoint/2010/main" val="3661740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08720"/>
            <a:ext cx="6777317" cy="4923909"/>
          </a:xfrm>
        </p:spPr>
        <p:txBody>
          <a:bodyPr>
            <a:normAutofit/>
          </a:bodyPr>
          <a:lstStyle/>
          <a:p>
            <a:pPr lvl="1">
              <a:buFont typeface="Arial" panose="020B0604020202020204" pitchFamily="34" charset="0"/>
              <a:buChar char="•"/>
            </a:pPr>
            <a:r>
              <a:rPr lang="es-ES" sz="2400" dirty="0"/>
              <a:t>Cuando dos o más </a:t>
            </a:r>
            <a:r>
              <a:rPr lang="es-ES" sz="2400" dirty="0" err="1"/>
              <a:t>TBB’s</a:t>
            </a:r>
            <a:r>
              <a:rPr lang="es-ES" sz="2400" dirty="0"/>
              <a:t> se usen en un edificio de varios pisos, éstos deberán ser unidos a través de un TBBIBC en el último piso y cada tres pisos.</a:t>
            </a:r>
          </a:p>
          <a:p>
            <a:pPr lvl="1">
              <a:buFont typeface="Arial" panose="020B0604020202020204" pitchFamily="34" charset="0"/>
              <a:buChar char="•"/>
            </a:pPr>
            <a:r>
              <a:rPr lang="es-ES" sz="2400" dirty="0"/>
              <a:t>Su calibre debe ser mínimo 6 AWG y máximo 3/0 AWG, por lo tanto se deberá usar un conductor de cobre aislado cuya sección acepte estas medidas.</a:t>
            </a:r>
          </a:p>
          <a:p>
            <a:pPr lvl="1">
              <a:buFont typeface="Arial" panose="020B0604020202020204" pitchFamily="34" charset="0"/>
              <a:buChar char="•"/>
            </a:pPr>
            <a:r>
              <a:rPr lang="es-ES" sz="2400" dirty="0"/>
              <a:t>El estándar ha establecido una tabla para diseñar este conductor de acuerdo a su distancia:</a:t>
            </a:r>
          </a:p>
          <a:p>
            <a:endParaRPr lang="es-ES" dirty="0"/>
          </a:p>
        </p:txBody>
      </p:sp>
    </p:spTree>
    <p:extLst>
      <p:ext uri="{BB962C8B-B14F-4D97-AF65-F5344CB8AC3E}">
        <p14:creationId xmlns:p14="http://schemas.microsoft.com/office/powerpoint/2010/main" val="3480357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Pictur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1340768"/>
            <a:ext cx="3312368" cy="3960440"/>
          </a:xfrm>
          <a:prstGeom prst="rect">
            <a:avLst/>
          </a:prstGeom>
          <a:noFill/>
          <a:ln>
            <a:noFill/>
          </a:ln>
        </p:spPr>
      </p:pic>
    </p:spTree>
    <p:extLst>
      <p:ext uri="{BB962C8B-B14F-4D97-AF65-F5344CB8AC3E}">
        <p14:creationId xmlns:p14="http://schemas.microsoft.com/office/powerpoint/2010/main" val="2687555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08720"/>
            <a:ext cx="6777317" cy="4923909"/>
          </a:xfrm>
        </p:spPr>
        <p:txBody>
          <a:bodyPr>
            <a:normAutofit fontScale="92500" lnSpcReduction="10000"/>
          </a:bodyPr>
          <a:lstStyle/>
          <a:p>
            <a:pPr marL="68580" indent="0">
              <a:buNone/>
            </a:pPr>
            <a:r>
              <a:rPr lang="es-ES" dirty="0"/>
              <a:t>Deben evitarse empalmes, pero sí de todas maneras existen estos deben estar ubicados en algún espacio de telecomunicaciones</a:t>
            </a:r>
            <a:r>
              <a:rPr lang="es-ES" dirty="0" smtClean="0"/>
              <a:t>.</a:t>
            </a:r>
          </a:p>
          <a:p>
            <a:pPr marL="68580" indent="0">
              <a:buNone/>
            </a:pPr>
            <a:r>
              <a:rPr lang="es-ES" dirty="0" smtClean="0"/>
              <a:t>Es </a:t>
            </a:r>
            <a:r>
              <a:rPr lang="es-ES" dirty="0"/>
              <a:t>importante mencionar que los conectores usados en la TMGB y los usados en la conexión entre el TBB y el TGB, deberán ser de compresión de dos perforaciones. Mientras que la conexión de conductores para unir equipos de telecomunicaciones a la TMGB o TGB pueden ser conectores de compresión por tornillo de una perforación, aunque no es lo más recomendable debido a que pueden aflojarse por cualquier movimiento.</a:t>
            </a:r>
            <a:br>
              <a:rPr lang="es-ES" dirty="0"/>
            </a:br>
            <a:r>
              <a:rPr lang="es-ES" dirty="0"/>
              <a:t/>
            </a:r>
            <a:br>
              <a:rPr lang="es-ES" dirty="0"/>
            </a:br>
            <a:endParaRPr lang="es-ES" dirty="0"/>
          </a:p>
        </p:txBody>
      </p:sp>
    </p:spTree>
    <p:extLst>
      <p:ext uri="{BB962C8B-B14F-4D97-AF65-F5344CB8AC3E}">
        <p14:creationId xmlns:p14="http://schemas.microsoft.com/office/powerpoint/2010/main" val="2106380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lstStyle/>
          <a:p>
            <a:pPr marL="68580" indent="0">
              <a:buNone/>
            </a:pPr>
            <a:r>
              <a:rPr lang="es-ES" dirty="0"/>
              <a:t>Todos los elementos metálicos que no lleven corriente en el sistema de cableado estructurado deberán ser aterrados, como por ejemplo bastidores (</a:t>
            </a:r>
            <a:r>
              <a:rPr lang="es-ES" i="1" dirty="0"/>
              <a:t>racks), </a:t>
            </a:r>
            <a:r>
              <a:rPr lang="es-ES" dirty="0"/>
              <a:t>bandejas o </a:t>
            </a:r>
            <a:r>
              <a:rPr lang="es-ES" i="1" dirty="0" err="1"/>
              <a:t>conduits</a:t>
            </a:r>
            <a:r>
              <a:rPr lang="es-ES" i="1" dirty="0"/>
              <a:t>.</a:t>
            </a:r>
            <a:r>
              <a:rPr lang="es-ES" dirty="0"/>
              <a:t/>
            </a:r>
            <a:br>
              <a:rPr lang="es-ES" dirty="0"/>
            </a:br>
            <a:r>
              <a:rPr lang="es-ES" dirty="0"/>
              <a:t/>
            </a:r>
            <a:br>
              <a:rPr lang="es-ES" dirty="0"/>
            </a:br>
            <a:r>
              <a:rPr lang="es-ES" dirty="0"/>
              <a:t>Por último, cualquier doblez que se tenga que realizar a los cables no debe ser mayor a 2,54 cm.</a:t>
            </a:r>
          </a:p>
          <a:p>
            <a:endParaRPr lang="es-ES" dirty="0"/>
          </a:p>
        </p:txBody>
      </p:sp>
    </p:spTree>
    <p:extLst>
      <p:ext uri="{BB962C8B-B14F-4D97-AF65-F5344CB8AC3E}">
        <p14:creationId xmlns:p14="http://schemas.microsoft.com/office/powerpoint/2010/main" val="1847763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6600" b="1" u="sng" dirty="0"/>
              <a:t>OBJETIVO</a:t>
            </a:r>
            <a:endParaRPr lang="es-ES" sz="6600" dirty="0"/>
          </a:p>
        </p:txBody>
      </p:sp>
      <p:sp>
        <p:nvSpPr>
          <p:cNvPr id="3" name="2 Marcador de contenido"/>
          <p:cNvSpPr>
            <a:spLocks noGrp="1"/>
          </p:cNvSpPr>
          <p:nvPr>
            <p:ph idx="1"/>
          </p:nvPr>
        </p:nvSpPr>
        <p:spPr/>
        <p:txBody>
          <a:bodyPr/>
          <a:lstStyle/>
          <a:p>
            <a:pPr lvl="0"/>
            <a:r>
              <a:rPr lang="es-ES" sz="2800" dirty="0"/>
              <a:t>Especificar como se debe hacer la conexión del sistema de tierras.</a:t>
            </a:r>
          </a:p>
          <a:p>
            <a:pPr lvl="0"/>
            <a:r>
              <a:rPr lang="es-ES" sz="2800" dirty="0"/>
              <a:t>Proporcionar orientación sobre el tema de la vinculación y la conexión a tierra lo que se refiere a la construcción de infraestructura de </a:t>
            </a:r>
            <a:r>
              <a:rPr lang="es-ES" sz="2800" dirty="0" smtClean="0"/>
              <a:t>telecomunicaciones.</a:t>
            </a:r>
            <a:endParaRPr lang="es-ES" sz="2800" dirty="0"/>
          </a:p>
          <a:p>
            <a:pPr marL="68580" indent="0">
              <a:buNone/>
            </a:pPr>
            <a:endParaRPr lang="es-ES" dirty="0"/>
          </a:p>
        </p:txBody>
      </p:sp>
    </p:spTree>
    <p:extLst>
      <p:ext uri="{BB962C8B-B14F-4D97-AF65-F5344CB8AC3E}">
        <p14:creationId xmlns:p14="http://schemas.microsoft.com/office/powerpoint/2010/main" val="1314858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6000" dirty="0" smtClean="0"/>
              <a:t>DEFINICION</a:t>
            </a:r>
            <a:endParaRPr lang="es-ES" sz="6000" dirty="0"/>
          </a:p>
        </p:txBody>
      </p:sp>
      <p:sp>
        <p:nvSpPr>
          <p:cNvPr id="3" name="2 Marcador de contenido"/>
          <p:cNvSpPr>
            <a:spLocks noGrp="1"/>
          </p:cNvSpPr>
          <p:nvPr>
            <p:ph idx="1"/>
          </p:nvPr>
        </p:nvSpPr>
        <p:spPr/>
        <p:txBody>
          <a:bodyPr>
            <a:normAutofit fontScale="92500" lnSpcReduction="20000"/>
          </a:bodyPr>
          <a:lstStyle/>
          <a:p>
            <a:pPr marL="68580" indent="0">
              <a:buNone/>
            </a:pPr>
            <a:r>
              <a:rPr lang="es-ES" dirty="0"/>
              <a:t>De la vinculación significa la Unión permanente de partes metálicas para formar una trayectoria eléctricamente conductora para garantizar continuidad eléctrica y la capacidad para conducir con seguridad cualquier corriente capaces de imponerse</a:t>
            </a:r>
            <a:r>
              <a:rPr lang="es-ES" dirty="0" smtClean="0"/>
              <a:t>.</a:t>
            </a:r>
          </a:p>
          <a:p>
            <a:pPr marL="68580" indent="0">
              <a:buNone/>
            </a:pPr>
            <a:r>
              <a:rPr lang="es-ES" dirty="0"/>
              <a:t> </a:t>
            </a:r>
            <a:br>
              <a:rPr lang="es-ES" dirty="0"/>
            </a:br>
            <a:r>
              <a:rPr lang="es-ES" dirty="0"/>
              <a:t>Conductor de Unión para telecomunicaciones es un conductor utilizado para interconectar las telecomunicaciones vinculación infraestructura a la tierra de servicio equipo (energía) del edificio.</a:t>
            </a:r>
          </a:p>
          <a:p>
            <a:pPr marL="68580" indent="0">
              <a:buNone/>
            </a:pPr>
            <a:endParaRPr lang="es-ES" dirty="0"/>
          </a:p>
        </p:txBody>
      </p:sp>
    </p:spTree>
    <p:extLst>
      <p:ext uri="{BB962C8B-B14F-4D97-AF65-F5344CB8AC3E}">
        <p14:creationId xmlns:p14="http://schemas.microsoft.com/office/powerpoint/2010/main" val="1600932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6777317" cy="4779893"/>
          </a:xfrm>
        </p:spPr>
        <p:txBody>
          <a:bodyPr/>
          <a:lstStyle/>
          <a:p>
            <a:pPr marL="68580" indent="0">
              <a:buNone/>
            </a:pPr>
            <a:r>
              <a:rPr lang="es-ES" dirty="0"/>
              <a:t>P</a:t>
            </a:r>
            <a:r>
              <a:rPr lang="es-ES" dirty="0" smtClean="0"/>
              <a:t>uesto </a:t>
            </a:r>
            <a:r>
              <a:rPr lang="es-ES" dirty="0"/>
              <a:t>a tierra se refiere a una conexión intencional a tierra a través de una conexión a tierra de impedancia suficientemente baja</a:t>
            </a:r>
            <a:r>
              <a:rPr lang="es-ES" dirty="0" smtClean="0"/>
              <a:t>.</a:t>
            </a:r>
          </a:p>
          <a:p>
            <a:pPr marL="68580" indent="0">
              <a:buNone/>
            </a:pPr>
            <a:r>
              <a:rPr lang="es-ES" dirty="0"/>
              <a:t>Esta infraestructura de unión y puesta a tierra de telecomunicaciones en conjunción con sistemas de tierra eléctricos, protección anti-rayo, y sistema de agua forman el sistema de tierra del edificio.</a:t>
            </a:r>
          </a:p>
          <a:p>
            <a:pPr marL="68580" indent="0">
              <a:buNone/>
            </a:pPr>
            <a:r>
              <a:rPr lang="es-ES" dirty="0" smtClean="0"/>
              <a:t> </a:t>
            </a:r>
            <a:endParaRPr lang="es-ES" dirty="0"/>
          </a:p>
        </p:txBody>
      </p:sp>
    </p:spTree>
    <p:extLst>
      <p:ext uri="{BB962C8B-B14F-4D97-AF65-F5344CB8AC3E}">
        <p14:creationId xmlns:p14="http://schemas.microsoft.com/office/powerpoint/2010/main" val="2452027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altLang="es-ES" dirty="0"/>
              <a:t>UNION DE </a:t>
            </a:r>
            <a:r>
              <a:rPr lang="es-ES" altLang="es-ES" dirty="0" smtClean="0"/>
              <a:t>COMPONENTES</a:t>
            </a:r>
            <a:endParaRPr lang="es-ES" dirty="0"/>
          </a:p>
        </p:txBody>
      </p:sp>
      <p:sp>
        <p:nvSpPr>
          <p:cNvPr id="3" name="2 Marcador de contenido"/>
          <p:cNvSpPr>
            <a:spLocks noGrp="1"/>
          </p:cNvSpPr>
          <p:nvPr>
            <p:ph idx="1"/>
          </p:nvPr>
        </p:nvSpPr>
        <p:spPr/>
        <p:txBody>
          <a:bodyPr>
            <a:normAutofit fontScale="92500" lnSpcReduction="10000"/>
          </a:bodyPr>
          <a:lstStyle/>
          <a:p>
            <a:r>
              <a:rPr lang="es-ES" altLang="es-ES" dirty="0"/>
              <a:t>Todos los conductores de unión serán de cobre y aislados </a:t>
            </a:r>
          </a:p>
          <a:p>
            <a:r>
              <a:rPr lang="es-ES" altLang="es-ES" dirty="0"/>
              <a:t>El tamaño mínimo del conductor será No. 6 </a:t>
            </a:r>
            <a:r>
              <a:rPr lang="es-ES" altLang="es-ES" dirty="0" smtClean="0"/>
              <a:t>AWG</a:t>
            </a:r>
          </a:p>
          <a:p>
            <a:r>
              <a:rPr lang="es-ES" altLang="es-ES" dirty="0"/>
              <a:t>Los conductores de unión </a:t>
            </a:r>
            <a:r>
              <a:rPr lang="es-ES" altLang="es-ES" b="1" dirty="0"/>
              <a:t>NO </a:t>
            </a:r>
            <a:r>
              <a:rPr lang="es-ES" altLang="es-ES" dirty="0"/>
              <a:t>deberán colocarse en </a:t>
            </a:r>
            <a:r>
              <a:rPr lang="es-ES" altLang="es-ES" dirty="0" err="1"/>
              <a:t>conduits</a:t>
            </a:r>
            <a:r>
              <a:rPr lang="es-ES" altLang="es-ES" dirty="0"/>
              <a:t> metálicos. Si es necesario hacerlo en una longitud que exceda 1 m., los conductores de unión deberán unirse al </a:t>
            </a:r>
            <a:r>
              <a:rPr lang="es-ES" altLang="es-ES" dirty="0" err="1"/>
              <a:t>conduit</a:t>
            </a:r>
            <a:r>
              <a:rPr lang="es-ES" altLang="es-ES" dirty="0"/>
              <a:t> en cada extremo con un cable de No. 6 AWG min.</a:t>
            </a:r>
          </a:p>
          <a:p>
            <a:pPr>
              <a:buFont typeface="Wingdings" pitchFamily="2" charset="2"/>
              <a:buNone/>
            </a:pPr>
            <a:endParaRPr lang="es-ES" altLang="es-ES" b="1" dirty="0"/>
          </a:p>
          <a:p>
            <a:endParaRPr lang="es-ES" altLang="es-ES" dirty="0"/>
          </a:p>
        </p:txBody>
      </p:sp>
    </p:spTree>
    <p:extLst>
      <p:ext uri="{BB962C8B-B14F-4D97-AF65-F5344CB8AC3E}">
        <p14:creationId xmlns:p14="http://schemas.microsoft.com/office/powerpoint/2010/main" val="1268848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556792"/>
            <a:ext cx="7024744" cy="1143000"/>
          </a:xfrm>
        </p:spPr>
        <p:txBody>
          <a:bodyPr>
            <a:normAutofit fontScale="90000"/>
          </a:bodyPr>
          <a:lstStyle/>
          <a:p>
            <a:r>
              <a:rPr lang="es-ES" b="1" u="sng" dirty="0"/>
              <a:t>Requerimientos de puesta y conexiones a tierra para telecomunicaciones</a:t>
            </a:r>
            <a:endParaRPr lang="es-ES" dirty="0"/>
          </a:p>
        </p:txBody>
      </p:sp>
      <p:sp>
        <p:nvSpPr>
          <p:cNvPr id="3" name="2 Marcador de contenido"/>
          <p:cNvSpPr>
            <a:spLocks noGrp="1"/>
          </p:cNvSpPr>
          <p:nvPr>
            <p:ph idx="1"/>
          </p:nvPr>
        </p:nvSpPr>
        <p:spPr>
          <a:xfrm>
            <a:off x="971600" y="2996952"/>
            <a:ext cx="6777317" cy="3508977"/>
          </a:xfrm>
        </p:spPr>
        <p:txBody>
          <a:bodyPr/>
          <a:lstStyle/>
          <a:p>
            <a:pPr marL="68580" indent="0">
              <a:buNone/>
            </a:pPr>
            <a:r>
              <a:rPr lang="es-ES" dirty="0"/>
              <a:t>El sistema de puesta a tierra es muy importante en el diseño de una red ya que ayuda a maximizar el tiempo de vida de los equipos, además de proteger la vida del personal a pesar de que se trate de un sistema que maneja voltajes bajos</a:t>
            </a:r>
            <a:endParaRPr lang="es-ES" dirty="0"/>
          </a:p>
        </p:txBody>
      </p:sp>
    </p:spTree>
    <p:extLst>
      <p:ext uri="{BB962C8B-B14F-4D97-AF65-F5344CB8AC3E}">
        <p14:creationId xmlns:p14="http://schemas.microsoft.com/office/powerpoint/2010/main" val="1133626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980728"/>
            <a:ext cx="6777317" cy="4752528"/>
          </a:xfrm>
        </p:spPr>
        <p:txBody>
          <a:bodyPr>
            <a:normAutofit/>
          </a:bodyPr>
          <a:lstStyle/>
          <a:p>
            <a:pPr lvl="0"/>
            <a:r>
              <a:rPr lang="es-ES" b="1" dirty="0"/>
              <a:t>Puesta a tierra (</a:t>
            </a:r>
            <a:r>
              <a:rPr lang="es-ES" b="1" i="1" dirty="0" err="1"/>
              <a:t>grounding</a:t>
            </a:r>
            <a:r>
              <a:rPr lang="es-ES" b="1" dirty="0"/>
              <a:t>):</a:t>
            </a:r>
            <a:r>
              <a:rPr lang="es-ES" dirty="0"/>
              <a:t> Es la conexión entre un equipo o circuito eléctrico y la tierra</a:t>
            </a:r>
            <a:r>
              <a:rPr lang="es-ES" dirty="0" smtClean="0"/>
              <a:t>.</a:t>
            </a:r>
            <a:endParaRPr lang="es-ES" dirty="0"/>
          </a:p>
          <a:p>
            <a:pPr lvl="0"/>
            <a:r>
              <a:rPr lang="es-ES" b="1" dirty="0"/>
              <a:t>Conexión equipotencial a tierra (</a:t>
            </a:r>
            <a:r>
              <a:rPr lang="es-ES" b="1" dirty="0" err="1"/>
              <a:t>bonding</a:t>
            </a:r>
            <a:r>
              <a:rPr lang="es-ES" b="1" dirty="0"/>
              <a:t>):</a:t>
            </a:r>
            <a:r>
              <a:rPr lang="es-ES" dirty="0"/>
              <a:t> Es la conexión permanente de partes metálicas para formar una trayectoria conductora eléctrica que asegura la continuidad eléctrica y la capacidad de conducir de manera segura cualquier corriente que le sea impuesta.</a:t>
            </a:r>
          </a:p>
          <a:p>
            <a:pPr marL="68580" indent="0">
              <a:buNone/>
            </a:pPr>
            <a:endParaRPr lang="es-ES" dirty="0"/>
          </a:p>
        </p:txBody>
      </p:sp>
    </p:spTree>
    <p:extLst>
      <p:ext uri="{BB962C8B-B14F-4D97-AF65-F5344CB8AC3E}">
        <p14:creationId xmlns:p14="http://schemas.microsoft.com/office/powerpoint/2010/main" val="2486200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normAutofit/>
          </a:bodyPr>
          <a:lstStyle/>
          <a:p>
            <a:pPr lvl="0"/>
            <a:r>
              <a:rPr lang="es-ES" b="1" dirty="0"/>
              <a:t>Conductor de enlace equipotencial para telecomunicaciones (BCT):</a:t>
            </a:r>
            <a:r>
              <a:rPr lang="es-ES" dirty="0"/>
              <a:t> Es un conductor de cobre aislado que interconecta el sistema de puesta a tierra de telecomunicaciones al sistema de puesta a tierra del edificio. Por lo tanto une el TMGB con la puesta a tierra del sistema de alimentación. Debe ser dimensionado al menos de la misma sección que el conductor principal de enlace de telecomunicaciones (TBB). No debe llevarse en conductos metálicos.</a:t>
            </a:r>
          </a:p>
          <a:p>
            <a:pPr marL="68580" indent="0">
              <a:buNone/>
            </a:pPr>
            <a:endParaRPr lang="es-ES" dirty="0"/>
          </a:p>
        </p:txBody>
      </p:sp>
    </p:spTree>
    <p:extLst>
      <p:ext uri="{BB962C8B-B14F-4D97-AF65-F5344CB8AC3E}">
        <p14:creationId xmlns:p14="http://schemas.microsoft.com/office/powerpoint/2010/main" val="2642249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normAutofit fontScale="92500" lnSpcReduction="10000"/>
          </a:bodyPr>
          <a:lstStyle/>
          <a:p>
            <a:pPr lvl="0"/>
            <a:r>
              <a:rPr lang="es-ES" b="1" dirty="0" err="1"/>
              <a:t>Backbone</a:t>
            </a:r>
            <a:r>
              <a:rPr lang="es-ES" b="1" dirty="0"/>
              <a:t> de unión de telecomunicaciones interconexión conductor de Unión (TBBIBC):</a:t>
            </a:r>
            <a:r>
              <a:rPr lang="es-ES" dirty="0"/>
              <a:t> es un conductor utilizado para interconectar la vinculación de redes troncales de telecomunicaciones.</a:t>
            </a:r>
          </a:p>
          <a:p>
            <a:pPr lvl="0"/>
            <a:r>
              <a:rPr lang="es-ES" b="1" dirty="0" smtClean="0"/>
              <a:t>Barra </a:t>
            </a:r>
            <a:r>
              <a:rPr lang="es-ES" b="1" dirty="0"/>
              <a:t>de tierra principal de telecomunicaciones (TMGB):</a:t>
            </a:r>
            <a:r>
              <a:rPr lang="es-ES" dirty="0"/>
              <a:t> Es una barra que sirve como una extensión dedicada del sistema de electrodos de tierra (pozo a tierra) del edificio para la infraestructura de telecomunicaciones. Todas las puestas a tierra de telecomunicaciones se originan en él, es decir que sirve como conexión central de todos los </a:t>
            </a:r>
            <a:r>
              <a:rPr lang="es-ES" dirty="0" err="1"/>
              <a:t>TBB’s</a:t>
            </a:r>
            <a:r>
              <a:rPr lang="es-ES" dirty="0"/>
              <a:t> del edificio. Consideraciones del diseño:</a:t>
            </a:r>
          </a:p>
          <a:p>
            <a:endParaRPr lang="es-ES" dirty="0"/>
          </a:p>
        </p:txBody>
      </p:sp>
    </p:spTree>
    <p:extLst>
      <p:ext uri="{BB962C8B-B14F-4D97-AF65-F5344CB8AC3E}">
        <p14:creationId xmlns:p14="http://schemas.microsoft.com/office/powerpoint/2010/main" val="41998391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TotalTime>
  <Words>685</Words>
  <Application>Microsoft Office PowerPoint</Application>
  <PresentationFormat>Presentación en pantalla (4:3)</PresentationFormat>
  <Paragraphs>41</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Austin</vt:lpstr>
      <vt:lpstr>NORMA ANSI/TIA/EI 607 </vt:lpstr>
      <vt:lpstr>OBJETIVO</vt:lpstr>
      <vt:lpstr>DEFINICION</vt:lpstr>
      <vt:lpstr>Presentación de PowerPoint</vt:lpstr>
      <vt:lpstr>UNION DE COMPONENTES</vt:lpstr>
      <vt:lpstr>Requerimientos de puesta y conexiones a tierra para telecomunicaciones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 ANSI/TIA/EI 607</dc:title>
  <dc:creator>danit</dc:creator>
  <cp:lastModifiedBy>danit</cp:lastModifiedBy>
  <cp:revision>5</cp:revision>
  <dcterms:created xsi:type="dcterms:W3CDTF">2017-06-14T15:53:38Z</dcterms:created>
  <dcterms:modified xsi:type="dcterms:W3CDTF">2017-06-14T16:35:20Z</dcterms:modified>
</cp:coreProperties>
</file>