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League Spartan" panose="020B0604020202020204" charset="0"/>
      <p:regular r:id="rId17"/>
    </p:embeddedFont>
    <p:embeddedFont>
      <p:font typeface="Montserrat" panose="00000500000000000000" pitchFamily="2" charset="0"/>
      <p:regular r:id="rId18"/>
    </p:embeddedFont>
    <p:embeddedFont>
      <p:font typeface="Montserrat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66" b="-666"/>
            </a:stretch>
          </a:blipFill>
        </p:spPr>
      </p:sp>
      <p:sp>
        <p:nvSpPr>
          <p:cNvPr id="3" name="AutoShape 3"/>
          <p:cNvSpPr/>
          <p:nvPr/>
        </p:nvSpPr>
        <p:spPr>
          <a:xfrm>
            <a:off x="7254050" y="477067"/>
            <a:ext cx="3779901" cy="0"/>
          </a:xfrm>
          <a:prstGeom prst="line">
            <a:avLst/>
          </a:prstGeom>
          <a:ln w="28575" cap="flat">
            <a:solidFill>
              <a:srgbClr val="FFFFFF"/>
            </a:solidFill>
            <a:prstDash val="solid"/>
            <a:headEnd type="none" w="sm" len="sm"/>
            <a:tailEnd type="none" w="sm" len="sm"/>
          </a:ln>
        </p:spPr>
      </p:sp>
      <p:grpSp>
        <p:nvGrpSpPr>
          <p:cNvPr id="4" name="Group 4"/>
          <p:cNvGrpSpPr/>
          <p:nvPr/>
        </p:nvGrpSpPr>
        <p:grpSpPr>
          <a:xfrm>
            <a:off x="479825" y="4022582"/>
            <a:ext cx="17328350" cy="4834484"/>
            <a:chOff x="0" y="0"/>
            <a:chExt cx="2684615" cy="748988"/>
          </a:xfrm>
        </p:grpSpPr>
        <p:sp>
          <p:nvSpPr>
            <p:cNvPr id="5" name="Freeform 5"/>
            <p:cNvSpPr/>
            <p:nvPr/>
          </p:nvSpPr>
          <p:spPr>
            <a:xfrm>
              <a:off x="0" y="0"/>
              <a:ext cx="2684615" cy="748988"/>
            </a:xfrm>
            <a:custGeom>
              <a:avLst/>
              <a:gdLst/>
              <a:ahLst/>
              <a:cxnLst/>
              <a:rect l="l" t="t" r="r" b="b"/>
              <a:pathLst>
                <a:path w="2684615" h="748988">
                  <a:moveTo>
                    <a:pt x="13403" y="0"/>
                  </a:moveTo>
                  <a:lnTo>
                    <a:pt x="2671212" y="0"/>
                  </a:lnTo>
                  <a:cubicBezTo>
                    <a:pt x="2674766" y="0"/>
                    <a:pt x="2678175" y="1412"/>
                    <a:pt x="2680689" y="3926"/>
                  </a:cubicBezTo>
                  <a:cubicBezTo>
                    <a:pt x="2683203" y="6439"/>
                    <a:pt x="2684615" y="9849"/>
                    <a:pt x="2684615" y="13403"/>
                  </a:cubicBezTo>
                  <a:lnTo>
                    <a:pt x="2684615" y="735585"/>
                  </a:lnTo>
                  <a:cubicBezTo>
                    <a:pt x="2684615" y="742987"/>
                    <a:pt x="2678614" y="748988"/>
                    <a:pt x="2671212" y="748988"/>
                  </a:cubicBezTo>
                  <a:lnTo>
                    <a:pt x="13403" y="748988"/>
                  </a:lnTo>
                  <a:cubicBezTo>
                    <a:pt x="6001" y="748988"/>
                    <a:pt x="0" y="742987"/>
                    <a:pt x="0" y="735585"/>
                  </a:cubicBezTo>
                  <a:lnTo>
                    <a:pt x="0" y="13403"/>
                  </a:lnTo>
                  <a:cubicBezTo>
                    <a:pt x="0" y="6001"/>
                    <a:pt x="6001" y="0"/>
                    <a:pt x="13403" y="0"/>
                  </a:cubicBezTo>
                  <a:close/>
                </a:path>
              </a:pathLst>
            </a:custGeom>
            <a:blipFill>
              <a:blip r:embed="rId3"/>
              <a:stretch>
                <a:fillRect t="-52153" b="-52153"/>
              </a:stretch>
            </a:blipFill>
            <a:ln w="19050" cap="rnd">
              <a:solidFill>
                <a:srgbClr val="FAFAFA"/>
              </a:solidFill>
              <a:prstDash val="solid"/>
              <a:round/>
            </a:ln>
          </p:spPr>
        </p:sp>
      </p:grpSp>
      <p:sp>
        <p:nvSpPr>
          <p:cNvPr id="6" name="TextBox 6"/>
          <p:cNvSpPr txBox="1"/>
          <p:nvPr/>
        </p:nvSpPr>
        <p:spPr>
          <a:xfrm>
            <a:off x="0" y="843780"/>
            <a:ext cx="18288000" cy="3318061"/>
          </a:xfrm>
          <a:prstGeom prst="rect">
            <a:avLst/>
          </a:prstGeom>
        </p:spPr>
        <p:txBody>
          <a:bodyPr lIns="0" tIns="0" rIns="0" bIns="0" rtlCol="0" anchor="t">
            <a:spAutoFit/>
          </a:bodyPr>
          <a:lstStyle/>
          <a:p>
            <a:pPr marL="0" lvl="0" indent="0" algn="ctr">
              <a:lnSpc>
                <a:spcPts val="13108"/>
              </a:lnSpc>
            </a:pPr>
            <a:r>
              <a:rPr lang="en-US" sz="10570" b="1" spc="-274">
                <a:solidFill>
                  <a:srgbClr val="FFFFFF"/>
                </a:solidFill>
                <a:latin typeface="League Spartan"/>
                <a:ea typeface="League Spartan"/>
                <a:cs typeface="League Spartan"/>
                <a:sym typeface="League Spartan"/>
              </a:rPr>
              <a:t>INDICADORES ECONÓMICOS EN EXCEL</a:t>
            </a:r>
          </a:p>
        </p:txBody>
      </p:sp>
      <p:sp>
        <p:nvSpPr>
          <p:cNvPr id="7" name="TextBox 7"/>
          <p:cNvSpPr txBox="1"/>
          <p:nvPr/>
        </p:nvSpPr>
        <p:spPr>
          <a:xfrm>
            <a:off x="577024" y="9112043"/>
            <a:ext cx="1692332" cy="247677"/>
          </a:xfrm>
          <a:prstGeom prst="rect">
            <a:avLst/>
          </a:prstGeom>
        </p:spPr>
        <p:txBody>
          <a:bodyPr lIns="0" tIns="0" rIns="0" bIns="0" rtlCol="0" anchor="t">
            <a:spAutoFit/>
          </a:bodyPr>
          <a:lstStyle/>
          <a:p>
            <a:pPr marL="0" lvl="0" indent="0" algn="l">
              <a:lnSpc>
                <a:spcPts val="2098"/>
              </a:lnSpc>
              <a:spcBef>
                <a:spcPct val="0"/>
              </a:spcBef>
            </a:pPr>
            <a:r>
              <a:rPr lang="en-US" sz="1498">
                <a:solidFill>
                  <a:srgbClr val="FFFFFF"/>
                </a:solidFill>
                <a:latin typeface="Montserrat"/>
                <a:ea typeface="Montserrat"/>
                <a:cs typeface="Montserrat"/>
                <a:sym typeface="Montserrat"/>
              </a:rPr>
              <a:t>Taller Práctico:</a:t>
            </a:r>
          </a:p>
        </p:txBody>
      </p:sp>
      <p:sp>
        <p:nvSpPr>
          <p:cNvPr id="8" name="TextBox 8"/>
          <p:cNvSpPr txBox="1"/>
          <p:nvPr/>
        </p:nvSpPr>
        <p:spPr>
          <a:xfrm>
            <a:off x="590298" y="9373798"/>
            <a:ext cx="2694551" cy="330236"/>
          </a:xfrm>
          <a:prstGeom prst="rect">
            <a:avLst/>
          </a:prstGeom>
        </p:spPr>
        <p:txBody>
          <a:bodyPr lIns="0" tIns="0" rIns="0" bIns="0" rtlCol="0" anchor="t">
            <a:spAutoFit/>
          </a:bodyPr>
          <a:lstStyle/>
          <a:p>
            <a:pPr marL="0" lvl="0" indent="0" algn="l">
              <a:lnSpc>
                <a:spcPts val="2798"/>
              </a:lnSpc>
              <a:spcBef>
                <a:spcPct val="0"/>
              </a:spcBef>
            </a:pPr>
            <a:r>
              <a:rPr lang="en-US" sz="1998" b="1">
                <a:solidFill>
                  <a:srgbClr val="FFFFFF"/>
                </a:solidFill>
                <a:latin typeface="Montserrat Bold"/>
                <a:ea typeface="Montserrat Bold"/>
                <a:cs typeface="Montserrat Bold"/>
                <a:sym typeface="Montserrat Bold"/>
              </a:rPr>
              <a:t>VAN, TIR y B/C</a:t>
            </a:r>
          </a:p>
        </p:txBody>
      </p:sp>
      <p:sp>
        <p:nvSpPr>
          <p:cNvPr id="9" name="TextBox 9"/>
          <p:cNvSpPr txBox="1"/>
          <p:nvPr/>
        </p:nvSpPr>
        <p:spPr>
          <a:xfrm>
            <a:off x="6495803" y="9258300"/>
            <a:ext cx="11312372" cy="438150"/>
          </a:xfrm>
          <a:prstGeom prst="rect">
            <a:avLst/>
          </a:prstGeom>
        </p:spPr>
        <p:txBody>
          <a:bodyPr lIns="0" tIns="0" rIns="0" bIns="0" rtlCol="0" anchor="t">
            <a:spAutoFit/>
          </a:bodyPr>
          <a:lstStyle/>
          <a:p>
            <a:pPr marL="0" lvl="0" indent="0" algn="r">
              <a:lnSpc>
                <a:spcPts val="1798"/>
              </a:lnSpc>
            </a:pPr>
            <a:r>
              <a:rPr lang="en-US" sz="1498">
                <a:solidFill>
                  <a:srgbClr val="FFFFFF"/>
                </a:solidFill>
                <a:latin typeface="Montserrat"/>
                <a:ea typeface="Montserrat"/>
                <a:cs typeface="Montserrat"/>
                <a:sym typeface="Montserrat"/>
              </a:rPr>
              <a:t>Aprende a calcular los indicadores económicos más importantes para la evaluación de proyectos: Valor Actual Neto (VAN), Tasa Interna de Retorno (TIR) y Relación Beneficio-Costo (B/C) utilizando Microsoft Excel.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6546681" y="-1318497"/>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5" name="TextBox 5"/>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10</a:t>
            </a:r>
          </a:p>
        </p:txBody>
      </p:sp>
      <p:sp>
        <p:nvSpPr>
          <p:cNvPr id="6" name="Freeform 6"/>
          <p:cNvSpPr/>
          <p:nvPr/>
        </p:nvSpPr>
        <p:spPr>
          <a:xfrm rot="-2186176" flipH="1">
            <a:off x="-3025893" y="-1956290"/>
            <a:ext cx="16674122" cy="5366036"/>
          </a:xfrm>
          <a:custGeom>
            <a:avLst/>
            <a:gdLst/>
            <a:ahLst/>
            <a:cxnLst/>
            <a:rect l="l" t="t" r="r" b="b"/>
            <a:pathLst>
              <a:path w="16674122" h="5366036">
                <a:moveTo>
                  <a:pt x="16674121" y="0"/>
                </a:moveTo>
                <a:lnTo>
                  <a:pt x="0" y="0"/>
                </a:lnTo>
                <a:lnTo>
                  <a:pt x="0" y="5366036"/>
                </a:lnTo>
                <a:lnTo>
                  <a:pt x="16674121" y="5366036"/>
                </a:lnTo>
                <a:lnTo>
                  <a:pt x="16674121"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185594" y="-678406"/>
            <a:ext cx="7066479" cy="11962928"/>
            <a:chOff x="0" y="0"/>
            <a:chExt cx="1094782" cy="1853371"/>
          </a:xfrm>
        </p:grpSpPr>
        <p:sp>
          <p:nvSpPr>
            <p:cNvPr id="8" name="Freeform 8"/>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4"/>
              <a:stretch>
                <a:fillRect t="-1815" b="-1815"/>
              </a:stretch>
            </a:blipFill>
            <a:ln w="19050" cap="rnd">
              <a:solidFill>
                <a:srgbClr val="FAFAFA"/>
              </a:solidFill>
              <a:prstDash val="solid"/>
              <a:round/>
            </a:ln>
          </p:spPr>
        </p:sp>
      </p:grpSp>
      <p:sp>
        <p:nvSpPr>
          <p:cNvPr id="9" name="TextBox 9"/>
          <p:cNvSpPr txBox="1"/>
          <p:nvPr/>
        </p:nvSpPr>
        <p:spPr>
          <a:xfrm>
            <a:off x="7125348" y="2085661"/>
            <a:ext cx="8413660" cy="3392424"/>
          </a:xfrm>
          <a:prstGeom prst="rect">
            <a:avLst/>
          </a:prstGeom>
        </p:spPr>
        <p:txBody>
          <a:bodyPr lIns="0" tIns="0" rIns="0" bIns="0" rtlCol="0" anchor="t">
            <a:spAutoFit/>
          </a:bodyPr>
          <a:lstStyle/>
          <a:p>
            <a:pPr marL="0" lvl="0" indent="0" algn="l">
              <a:lnSpc>
                <a:spcPts val="8928"/>
              </a:lnSpc>
            </a:pPr>
            <a:r>
              <a:rPr lang="en-US" sz="7200" b="1" spc="-187">
                <a:solidFill>
                  <a:srgbClr val="2896AF"/>
                </a:solidFill>
                <a:latin typeface="League Spartan"/>
                <a:ea typeface="League Spartan"/>
                <a:cs typeface="League Spartan"/>
                <a:sym typeface="League Spartan"/>
              </a:rPr>
              <a:t>RELACIÓN BENEFICIO-COSTO (B/C)</a:t>
            </a:r>
          </a:p>
        </p:txBody>
      </p:sp>
      <p:sp>
        <p:nvSpPr>
          <p:cNvPr id="10" name="TextBox 10"/>
          <p:cNvSpPr txBox="1"/>
          <p:nvPr/>
        </p:nvSpPr>
        <p:spPr>
          <a:xfrm>
            <a:off x="7125348" y="7516206"/>
            <a:ext cx="5843389" cy="3206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Concepto y Fórmula</a:t>
            </a:r>
          </a:p>
        </p:txBody>
      </p:sp>
      <p:sp>
        <p:nvSpPr>
          <p:cNvPr id="11" name="TextBox 11"/>
          <p:cNvSpPr txBox="1"/>
          <p:nvPr/>
        </p:nvSpPr>
        <p:spPr>
          <a:xfrm>
            <a:off x="7125348" y="8106300"/>
            <a:ext cx="7472902" cy="826770"/>
          </a:xfrm>
          <a:prstGeom prst="rect">
            <a:avLst/>
          </a:prstGeom>
        </p:spPr>
        <p:txBody>
          <a:bodyPr lIns="0" tIns="0" rIns="0" bIns="0" rtlCol="0" anchor="t">
            <a:spAutoFit/>
          </a:bodyPr>
          <a:lstStyle/>
          <a:p>
            <a:pPr marL="0" lvl="0" indent="0" algn="l">
              <a:lnSpc>
                <a:spcPts val="1679"/>
              </a:lnSpc>
            </a:pPr>
            <a:r>
              <a:rPr lang="en-US" sz="1200">
                <a:solidFill>
                  <a:srgbClr val="000000"/>
                </a:solidFill>
                <a:latin typeface="Montserrat"/>
                <a:ea typeface="Montserrat"/>
                <a:cs typeface="Montserrat"/>
                <a:sym typeface="Montserrat"/>
              </a:rPr>
              <a:t>La Relación Beneficio-Costo compara el valor presente de los beneficios con el valor presente de los costos. Fórmula: B/C = VP Beneficios / VP Costos. Interpretación: Si B/C &gt; 1, el proyecto es rentable (beneficios superan costos). Si B/C = 1, el proyecto está en equilibrio. Si B/C &lt; 1, el proyecto no es viable económicamente.</a:t>
            </a:r>
          </a:p>
        </p:txBody>
      </p:sp>
      <p:sp>
        <p:nvSpPr>
          <p:cNvPr id="12" name="Freeform 12"/>
          <p:cNvSpPr/>
          <p:nvPr/>
        </p:nvSpPr>
        <p:spPr>
          <a:xfrm rot="-2186176" flipH="1">
            <a:off x="9377890" y="3748729"/>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9144000" y="5328877"/>
            <a:ext cx="8115300" cy="3929453"/>
          </a:xfrm>
          <a:prstGeom prst="rect">
            <a:avLst/>
          </a:prstGeom>
        </p:spPr>
        <p:txBody>
          <a:bodyPr lIns="0" tIns="0" rIns="0" bIns="0" rtlCol="0" anchor="t">
            <a:spAutoFit/>
          </a:bodyPr>
          <a:lstStyle/>
          <a:p>
            <a:pPr marL="0" lvl="0" indent="0" algn="r">
              <a:lnSpc>
                <a:spcPts val="10367"/>
              </a:lnSpc>
            </a:pPr>
            <a:r>
              <a:rPr lang="en-US" sz="8360" b="1" spc="-217">
                <a:solidFill>
                  <a:srgbClr val="2896AF"/>
                </a:solidFill>
                <a:latin typeface="League Spartan"/>
                <a:ea typeface="League Spartan"/>
                <a:cs typeface="League Spartan"/>
                <a:sym typeface="League Spartan"/>
              </a:rPr>
              <a:t>CÁLCULO DE LA RELACIÓN B/C EN EXCEL</a:t>
            </a:r>
          </a:p>
        </p:txBody>
      </p:sp>
      <p:sp>
        <p:nvSpPr>
          <p:cNvPr id="3" name="Freeform 3"/>
          <p:cNvSpPr/>
          <p:nvPr/>
        </p:nvSpPr>
        <p:spPr>
          <a:xfrm rot="235866" flipH="1">
            <a:off x="1671348" y="-1247631"/>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546681" y="-1318497"/>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6" name="TextBox 6"/>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7" name="TextBox 7"/>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11</a:t>
            </a:r>
          </a:p>
        </p:txBody>
      </p:sp>
      <p:sp>
        <p:nvSpPr>
          <p:cNvPr id="8" name="TextBox 8"/>
          <p:cNvSpPr txBox="1"/>
          <p:nvPr/>
        </p:nvSpPr>
        <p:spPr>
          <a:xfrm>
            <a:off x="5942666" y="7473463"/>
            <a:ext cx="4065743" cy="1533552"/>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Paso 2: Calcular B/C</a:t>
            </a:r>
          </a:p>
          <a:p>
            <a:pPr marL="0" lvl="0" indent="0" algn="l">
              <a:lnSpc>
                <a:spcPts val="2098"/>
              </a:lnSpc>
            </a:pPr>
            <a:r>
              <a:rPr lang="en-US" sz="1498">
                <a:solidFill>
                  <a:srgbClr val="000000"/>
                </a:solidFill>
                <a:latin typeface="Montserrat"/>
                <a:ea typeface="Montserrat"/>
                <a:cs typeface="Montserrat"/>
                <a:sym typeface="Montserrat"/>
              </a:rPr>
              <a:t>En una celda escriba:</a:t>
            </a:r>
          </a:p>
          <a:p>
            <a:pPr marL="0" lvl="0" indent="0" algn="l">
              <a:lnSpc>
                <a:spcPts val="2098"/>
              </a:lnSpc>
            </a:pPr>
            <a:r>
              <a:rPr lang="en-US" sz="1498">
                <a:solidFill>
                  <a:srgbClr val="000000"/>
                </a:solidFill>
                <a:latin typeface="Montserrat"/>
                <a:ea typeface="Montserrat"/>
                <a:cs typeface="Montserrat"/>
                <a:sym typeface="Montserrat"/>
              </a:rPr>
              <a:t>=VNA(tasa,beneficios)/VNA(tasa,costos)</a:t>
            </a:r>
          </a:p>
          <a:p>
            <a:pPr marL="0" lvl="0" indent="0" algn="l">
              <a:lnSpc>
                <a:spcPts val="2098"/>
              </a:lnSpc>
            </a:pPr>
            <a:r>
              <a:rPr lang="en-US" sz="1498">
                <a:solidFill>
                  <a:srgbClr val="000000"/>
                </a:solidFill>
                <a:latin typeface="Montserrat"/>
                <a:ea typeface="Montserrat"/>
                <a:cs typeface="Montserrat"/>
                <a:sym typeface="Montserrat"/>
              </a:rPr>
              <a:t>Si B/C &gt; 1: Proyecto viable</a:t>
            </a:r>
          </a:p>
          <a:p>
            <a:pPr marL="0" lvl="0" indent="0" algn="l">
              <a:lnSpc>
                <a:spcPts val="2098"/>
              </a:lnSpc>
            </a:pPr>
            <a:r>
              <a:rPr lang="en-US" sz="1498">
                <a:solidFill>
                  <a:srgbClr val="000000"/>
                </a:solidFill>
                <a:latin typeface="Montserrat"/>
                <a:ea typeface="Montserrat"/>
                <a:cs typeface="Montserrat"/>
                <a:sym typeface="Montserrat"/>
              </a:rPr>
              <a:t>Si B/C = 1: Punto de equilibrio</a:t>
            </a:r>
          </a:p>
          <a:p>
            <a:pPr marL="0" lvl="0" indent="0" algn="l">
              <a:lnSpc>
                <a:spcPts val="2098"/>
              </a:lnSpc>
            </a:pPr>
            <a:r>
              <a:rPr lang="en-US" sz="1498">
                <a:solidFill>
                  <a:srgbClr val="000000"/>
                </a:solidFill>
                <a:latin typeface="Montserrat"/>
                <a:ea typeface="Montserrat"/>
                <a:cs typeface="Montserrat"/>
                <a:sym typeface="Montserrat"/>
              </a:rPr>
              <a:t>Si B/C &lt; 1: No viable</a:t>
            </a:r>
          </a:p>
        </p:txBody>
      </p:sp>
      <p:sp>
        <p:nvSpPr>
          <p:cNvPr id="9" name="TextBox 9"/>
          <p:cNvSpPr txBox="1"/>
          <p:nvPr/>
        </p:nvSpPr>
        <p:spPr>
          <a:xfrm>
            <a:off x="5942666" y="5523039"/>
            <a:ext cx="4065743" cy="1533552"/>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Paso 1: Organizar datos</a:t>
            </a:r>
          </a:p>
          <a:p>
            <a:pPr marL="0" lvl="0" indent="0" algn="l">
              <a:lnSpc>
                <a:spcPts val="2098"/>
              </a:lnSpc>
            </a:pPr>
            <a:r>
              <a:rPr lang="en-US" sz="1498">
                <a:solidFill>
                  <a:srgbClr val="000000"/>
                </a:solidFill>
                <a:latin typeface="Montserrat"/>
                <a:ea typeface="Montserrat"/>
                <a:cs typeface="Montserrat"/>
                <a:sym typeface="Montserrat"/>
              </a:rPr>
              <a:t>Columna A: Períodos (0,1,2,3...)</a:t>
            </a:r>
          </a:p>
          <a:p>
            <a:pPr marL="0" lvl="0" indent="0" algn="l">
              <a:lnSpc>
                <a:spcPts val="2098"/>
              </a:lnSpc>
            </a:pPr>
            <a:r>
              <a:rPr lang="en-US" sz="1498">
                <a:solidFill>
                  <a:srgbClr val="000000"/>
                </a:solidFill>
                <a:latin typeface="Montserrat"/>
                <a:ea typeface="Montserrat"/>
                <a:cs typeface="Montserrat"/>
                <a:sym typeface="Montserrat"/>
              </a:rPr>
              <a:t>Columna B: Beneficios por período</a:t>
            </a:r>
          </a:p>
          <a:p>
            <a:pPr marL="0" lvl="0" indent="0" algn="l">
              <a:lnSpc>
                <a:spcPts val="2098"/>
              </a:lnSpc>
            </a:pPr>
            <a:r>
              <a:rPr lang="en-US" sz="1498">
                <a:solidFill>
                  <a:srgbClr val="000000"/>
                </a:solidFill>
                <a:latin typeface="Montserrat"/>
                <a:ea typeface="Montserrat"/>
                <a:cs typeface="Montserrat"/>
                <a:sym typeface="Montserrat"/>
              </a:rPr>
              <a:t>Columna C: Costos por período</a:t>
            </a:r>
          </a:p>
          <a:p>
            <a:pPr marL="0" lvl="0" indent="0" algn="l">
              <a:lnSpc>
                <a:spcPts val="2098"/>
              </a:lnSpc>
            </a:pPr>
            <a:r>
              <a:rPr lang="en-US" sz="1498">
                <a:solidFill>
                  <a:srgbClr val="000000"/>
                </a:solidFill>
                <a:latin typeface="Montserrat"/>
                <a:ea typeface="Montserrat"/>
                <a:cs typeface="Montserrat"/>
                <a:sym typeface="Montserrat"/>
              </a:rPr>
              <a:t>Use la función VNA para cada flujo por separado.</a:t>
            </a:r>
          </a:p>
        </p:txBody>
      </p:sp>
      <p:grpSp>
        <p:nvGrpSpPr>
          <p:cNvPr id="10" name="Group 10"/>
          <p:cNvGrpSpPr/>
          <p:nvPr/>
        </p:nvGrpSpPr>
        <p:grpSpPr>
          <a:xfrm>
            <a:off x="-2504539" y="-624012"/>
            <a:ext cx="7066479" cy="11962928"/>
            <a:chOff x="0" y="0"/>
            <a:chExt cx="1094782" cy="1853371"/>
          </a:xfrm>
        </p:grpSpPr>
        <p:sp>
          <p:nvSpPr>
            <p:cNvPr id="11" name="Freeform 11"/>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4"/>
              <a:stretch>
                <a:fillRect t="-1815" b="-1815"/>
              </a:stretch>
            </a:blipFill>
            <a:ln w="19050" cap="rnd">
              <a:solidFill>
                <a:srgbClr val="FAFAFA"/>
              </a:solidFill>
              <a:prstDash val="solid"/>
              <a:round/>
            </a:ln>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2186176" flipH="1">
            <a:off x="5855636" y="3716115"/>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546681" y="-1318497"/>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5" name="TextBox 5"/>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6" name="TextBox 6"/>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12</a:t>
            </a:r>
          </a:p>
        </p:txBody>
      </p:sp>
      <p:sp>
        <p:nvSpPr>
          <p:cNvPr id="7" name="TextBox 7"/>
          <p:cNvSpPr txBox="1"/>
          <p:nvPr/>
        </p:nvSpPr>
        <p:spPr>
          <a:xfrm>
            <a:off x="1028700" y="1000125"/>
            <a:ext cx="12493583" cy="2112117"/>
          </a:xfrm>
          <a:prstGeom prst="rect">
            <a:avLst/>
          </a:prstGeom>
        </p:spPr>
        <p:txBody>
          <a:bodyPr lIns="0" tIns="0" rIns="0" bIns="0" rtlCol="0" anchor="t">
            <a:spAutoFit/>
          </a:bodyPr>
          <a:lstStyle/>
          <a:p>
            <a:pPr marL="0" lvl="0" indent="0" algn="l">
              <a:lnSpc>
                <a:spcPts val="8357"/>
              </a:lnSpc>
            </a:pPr>
            <a:r>
              <a:rPr lang="en-US" sz="6740" b="1" spc="-175">
                <a:solidFill>
                  <a:srgbClr val="2896AF"/>
                </a:solidFill>
                <a:latin typeface="League Spartan"/>
                <a:ea typeface="League Spartan"/>
                <a:cs typeface="League Spartan"/>
                <a:sym typeface="League Spartan"/>
              </a:rPr>
              <a:t>EJERCICIO PRÁCTICO: RELACIÓN BENEFICIO-COSTO</a:t>
            </a:r>
          </a:p>
        </p:txBody>
      </p:sp>
      <p:sp>
        <p:nvSpPr>
          <p:cNvPr id="8" name="TextBox 8"/>
          <p:cNvSpPr txBox="1"/>
          <p:nvPr/>
        </p:nvSpPr>
        <p:spPr>
          <a:xfrm>
            <a:off x="1028700" y="4525893"/>
            <a:ext cx="2776436"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Planteamiento del Problema</a:t>
            </a:r>
          </a:p>
        </p:txBody>
      </p:sp>
      <p:sp>
        <p:nvSpPr>
          <p:cNvPr id="9" name="TextBox 9"/>
          <p:cNvSpPr txBox="1"/>
          <p:nvPr/>
        </p:nvSpPr>
        <p:spPr>
          <a:xfrm>
            <a:off x="7769297" y="4525893"/>
            <a:ext cx="4374395"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Solución Paso a Paso en Excel</a:t>
            </a:r>
          </a:p>
        </p:txBody>
      </p:sp>
      <p:sp>
        <p:nvSpPr>
          <p:cNvPr id="10" name="TextBox 10"/>
          <p:cNvSpPr txBox="1"/>
          <p:nvPr/>
        </p:nvSpPr>
        <p:spPr>
          <a:xfrm>
            <a:off x="1028700" y="5403726"/>
            <a:ext cx="5370282" cy="1066800"/>
          </a:xfrm>
          <a:prstGeom prst="rect">
            <a:avLst/>
          </a:prstGeom>
        </p:spPr>
        <p:txBody>
          <a:bodyPr lIns="0" tIns="0" rIns="0" bIns="0" rtlCol="0" anchor="t">
            <a:spAutoFit/>
          </a:bodyPr>
          <a:lstStyle/>
          <a:p>
            <a:pPr marL="0" lvl="0" indent="0" algn="l">
              <a:lnSpc>
                <a:spcPts val="2100"/>
              </a:lnSpc>
            </a:pPr>
            <a:r>
              <a:rPr lang="en-US" sz="1500">
                <a:solidFill>
                  <a:srgbClr val="000000"/>
                </a:solidFill>
                <a:latin typeface="Montserrat"/>
                <a:ea typeface="Montserrat"/>
                <a:cs typeface="Montserrat"/>
                <a:sym typeface="Montserrat"/>
              </a:rPr>
              <a:t>Un proyecto requiere inversión de $80,000. Genera beneficios anuales de $35,000 durante 4 años con costos operativos de $10,000/año. Tasa de descuento: 10%. Calcule la relación B/C.</a:t>
            </a:r>
          </a:p>
        </p:txBody>
      </p:sp>
      <p:sp>
        <p:nvSpPr>
          <p:cNvPr id="11" name="TextBox 11"/>
          <p:cNvSpPr txBox="1"/>
          <p:nvPr/>
        </p:nvSpPr>
        <p:spPr>
          <a:xfrm>
            <a:off x="7769297" y="5403726"/>
            <a:ext cx="5370282" cy="1066800"/>
          </a:xfrm>
          <a:prstGeom prst="rect">
            <a:avLst/>
          </a:prstGeom>
        </p:spPr>
        <p:txBody>
          <a:bodyPr lIns="0" tIns="0" rIns="0" bIns="0" rtlCol="0" anchor="t">
            <a:spAutoFit/>
          </a:bodyPr>
          <a:lstStyle/>
          <a:p>
            <a:pPr marL="323850" lvl="1" indent="-161925" algn="l">
              <a:lnSpc>
                <a:spcPts val="2100"/>
              </a:lnSpc>
              <a:buAutoNum type="arabicPeriod"/>
            </a:pPr>
            <a:r>
              <a:rPr lang="en-US" sz="1500">
                <a:solidFill>
                  <a:srgbClr val="000000"/>
                </a:solidFill>
                <a:latin typeface="Montserrat"/>
                <a:ea typeface="Montserrat"/>
                <a:cs typeface="Montserrat"/>
                <a:sym typeface="Montserrat"/>
              </a:rPr>
              <a:t>Calcular VP Beneficios: =VNA(0.10,B2:B5)</a:t>
            </a:r>
          </a:p>
          <a:p>
            <a:pPr marL="323850" lvl="1" indent="-161925" algn="l">
              <a:lnSpc>
                <a:spcPts val="2100"/>
              </a:lnSpc>
              <a:buAutoNum type="arabicPeriod"/>
            </a:pPr>
            <a:r>
              <a:rPr lang="en-US" sz="1500">
                <a:solidFill>
                  <a:srgbClr val="000000"/>
                </a:solidFill>
                <a:latin typeface="Montserrat"/>
                <a:ea typeface="Montserrat"/>
                <a:cs typeface="Montserrat"/>
                <a:sym typeface="Montserrat"/>
              </a:rPr>
              <a:t>Calcular VP Costos: =VNA(0.10,C2:C5)+inversión</a:t>
            </a:r>
          </a:p>
          <a:p>
            <a:pPr marL="323850" lvl="1" indent="-161925" algn="l">
              <a:lnSpc>
                <a:spcPts val="2100"/>
              </a:lnSpc>
              <a:buAutoNum type="arabicPeriod"/>
            </a:pPr>
            <a:r>
              <a:rPr lang="en-US" sz="1500">
                <a:solidFill>
                  <a:srgbClr val="000000"/>
                </a:solidFill>
                <a:latin typeface="Montserrat"/>
                <a:ea typeface="Montserrat"/>
                <a:cs typeface="Montserrat"/>
                <a:sym typeface="Montserrat"/>
              </a:rPr>
              <a:t>Aplicar fórmula B/C: =VP_Beneficios/VP_Costos</a:t>
            </a:r>
          </a:p>
          <a:p>
            <a:pPr marL="323850" lvl="1" indent="-161925" algn="l">
              <a:lnSpc>
                <a:spcPts val="2100"/>
              </a:lnSpc>
              <a:buAutoNum type="arabicPeriod"/>
            </a:pPr>
            <a:r>
              <a:rPr lang="en-US" sz="1500">
                <a:solidFill>
                  <a:srgbClr val="000000"/>
                </a:solidFill>
                <a:latin typeface="Montserrat"/>
                <a:ea typeface="Montserrat"/>
                <a:cs typeface="Montserrat"/>
                <a:sym typeface="Montserrat"/>
              </a:rPr>
              <a:t>Interpretar: B/C &gt; 1 = proyecto viable</a:t>
            </a:r>
          </a:p>
        </p:txBody>
      </p:sp>
      <p:grpSp>
        <p:nvGrpSpPr>
          <p:cNvPr id="12" name="Group 12"/>
          <p:cNvGrpSpPr/>
          <p:nvPr/>
        </p:nvGrpSpPr>
        <p:grpSpPr>
          <a:xfrm>
            <a:off x="881808" y="8107019"/>
            <a:ext cx="16524383" cy="3548655"/>
            <a:chOff x="0" y="0"/>
            <a:chExt cx="2560059" cy="549779"/>
          </a:xfrm>
        </p:grpSpPr>
        <p:sp>
          <p:nvSpPr>
            <p:cNvPr id="13" name="Freeform 13"/>
            <p:cNvSpPr/>
            <p:nvPr/>
          </p:nvSpPr>
          <p:spPr>
            <a:xfrm>
              <a:off x="0" y="0"/>
              <a:ext cx="2560059" cy="549779"/>
            </a:xfrm>
            <a:custGeom>
              <a:avLst/>
              <a:gdLst/>
              <a:ahLst/>
              <a:cxnLst/>
              <a:rect l="l" t="t" r="r" b="b"/>
              <a:pathLst>
                <a:path w="2560059" h="549779">
                  <a:moveTo>
                    <a:pt x="14055" y="0"/>
                  </a:moveTo>
                  <a:lnTo>
                    <a:pt x="2546004" y="0"/>
                  </a:lnTo>
                  <a:cubicBezTo>
                    <a:pt x="2553767" y="0"/>
                    <a:pt x="2560059" y="6293"/>
                    <a:pt x="2560059" y="14055"/>
                  </a:cubicBezTo>
                  <a:lnTo>
                    <a:pt x="2560059" y="535724"/>
                  </a:lnTo>
                  <a:cubicBezTo>
                    <a:pt x="2560059" y="543487"/>
                    <a:pt x="2553767" y="549779"/>
                    <a:pt x="2546004" y="549779"/>
                  </a:cubicBezTo>
                  <a:lnTo>
                    <a:pt x="14055" y="549779"/>
                  </a:lnTo>
                  <a:cubicBezTo>
                    <a:pt x="6293" y="549779"/>
                    <a:pt x="0" y="543487"/>
                    <a:pt x="0" y="535724"/>
                  </a:cubicBezTo>
                  <a:lnTo>
                    <a:pt x="0" y="14055"/>
                  </a:lnTo>
                  <a:cubicBezTo>
                    <a:pt x="0" y="6293"/>
                    <a:pt x="6293" y="0"/>
                    <a:pt x="14055" y="0"/>
                  </a:cubicBezTo>
                  <a:close/>
                </a:path>
              </a:pathLst>
            </a:custGeom>
            <a:blipFill>
              <a:blip r:embed="rId4"/>
              <a:stretch>
                <a:fillRect t="-82710" b="-82710"/>
              </a:stretch>
            </a:blipFill>
            <a:ln w="19050" cap="rnd">
              <a:solidFill>
                <a:srgbClr val="FAFAFA"/>
              </a:solidFill>
              <a:prstDash val="solid"/>
              <a:round/>
            </a:ln>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6546681" y="-1318497"/>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5" name="TextBox 5"/>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13</a:t>
            </a:r>
          </a:p>
        </p:txBody>
      </p:sp>
      <p:grpSp>
        <p:nvGrpSpPr>
          <p:cNvPr id="6" name="Group 6"/>
          <p:cNvGrpSpPr/>
          <p:nvPr/>
        </p:nvGrpSpPr>
        <p:grpSpPr>
          <a:xfrm>
            <a:off x="12126103" y="5143500"/>
            <a:ext cx="5133197" cy="4699508"/>
            <a:chOff x="0" y="0"/>
            <a:chExt cx="795267" cy="728077"/>
          </a:xfrm>
        </p:grpSpPr>
        <p:sp>
          <p:nvSpPr>
            <p:cNvPr id="7" name="Freeform 7"/>
            <p:cNvSpPr/>
            <p:nvPr/>
          </p:nvSpPr>
          <p:spPr>
            <a:xfrm>
              <a:off x="0" y="0"/>
              <a:ext cx="795267" cy="728077"/>
            </a:xfrm>
            <a:custGeom>
              <a:avLst/>
              <a:gdLst/>
              <a:ahLst/>
              <a:cxnLst/>
              <a:rect l="l" t="t" r="r" b="b"/>
              <a:pathLst>
                <a:path w="795267" h="728077">
                  <a:moveTo>
                    <a:pt x="45246" y="0"/>
                  </a:moveTo>
                  <a:lnTo>
                    <a:pt x="750020" y="0"/>
                  </a:lnTo>
                  <a:cubicBezTo>
                    <a:pt x="775009" y="0"/>
                    <a:pt x="795267" y="20257"/>
                    <a:pt x="795267" y="45246"/>
                  </a:cubicBezTo>
                  <a:lnTo>
                    <a:pt x="795267" y="682831"/>
                  </a:lnTo>
                  <a:cubicBezTo>
                    <a:pt x="795267" y="694831"/>
                    <a:pt x="790500" y="706339"/>
                    <a:pt x="782014" y="714824"/>
                  </a:cubicBezTo>
                  <a:cubicBezTo>
                    <a:pt x="773529" y="723310"/>
                    <a:pt x="762020" y="728077"/>
                    <a:pt x="750020" y="728077"/>
                  </a:cubicBezTo>
                  <a:lnTo>
                    <a:pt x="45246" y="728077"/>
                  </a:lnTo>
                  <a:cubicBezTo>
                    <a:pt x="33246" y="728077"/>
                    <a:pt x="21738" y="723310"/>
                    <a:pt x="13252" y="714824"/>
                  </a:cubicBezTo>
                  <a:cubicBezTo>
                    <a:pt x="4767" y="706339"/>
                    <a:pt x="0" y="694831"/>
                    <a:pt x="0" y="682831"/>
                  </a:cubicBezTo>
                  <a:lnTo>
                    <a:pt x="0" y="45246"/>
                  </a:lnTo>
                  <a:cubicBezTo>
                    <a:pt x="0" y="33246"/>
                    <a:pt x="4767" y="21738"/>
                    <a:pt x="13252" y="13252"/>
                  </a:cubicBezTo>
                  <a:cubicBezTo>
                    <a:pt x="21738" y="4767"/>
                    <a:pt x="33246" y="0"/>
                    <a:pt x="45246" y="0"/>
                  </a:cubicBezTo>
                  <a:close/>
                </a:path>
              </a:pathLst>
            </a:custGeom>
            <a:blipFill>
              <a:blip r:embed="rId2"/>
              <a:stretch>
                <a:fillRect t="-4614" b="-4614"/>
              </a:stretch>
            </a:blipFill>
            <a:ln w="19050" cap="rnd">
              <a:solidFill>
                <a:srgbClr val="FAFAFA"/>
              </a:solidFill>
              <a:prstDash val="solid"/>
              <a:round/>
            </a:ln>
          </p:spPr>
        </p:sp>
      </p:grpSp>
      <p:grpSp>
        <p:nvGrpSpPr>
          <p:cNvPr id="8" name="Group 8"/>
          <p:cNvGrpSpPr/>
          <p:nvPr/>
        </p:nvGrpSpPr>
        <p:grpSpPr>
          <a:xfrm>
            <a:off x="6577401" y="5143500"/>
            <a:ext cx="5133197" cy="4699508"/>
            <a:chOff x="0" y="0"/>
            <a:chExt cx="795267" cy="728077"/>
          </a:xfrm>
        </p:grpSpPr>
        <p:sp>
          <p:nvSpPr>
            <p:cNvPr id="9" name="Freeform 9"/>
            <p:cNvSpPr/>
            <p:nvPr/>
          </p:nvSpPr>
          <p:spPr>
            <a:xfrm>
              <a:off x="0" y="0"/>
              <a:ext cx="795267" cy="728077"/>
            </a:xfrm>
            <a:custGeom>
              <a:avLst/>
              <a:gdLst/>
              <a:ahLst/>
              <a:cxnLst/>
              <a:rect l="l" t="t" r="r" b="b"/>
              <a:pathLst>
                <a:path w="795267" h="728077">
                  <a:moveTo>
                    <a:pt x="45246" y="0"/>
                  </a:moveTo>
                  <a:lnTo>
                    <a:pt x="750020" y="0"/>
                  </a:lnTo>
                  <a:cubicBezTo>
                    <a:pt x="775009" y="0"/>
                    <a:pt x="795267" y="20257"/>
                    <a:pt x="795267" y="45246"/>
                  </a:cubicBezTo>
                  <a:lnTo>
                    <a:pt x="795267" y="682831"/>
                  </a:lnTo>
                  <a:cubicBezTo>
                    <a:pt x="795267" y="694831"/>
                    <a:pt x="790500" y="706339"/>
                    <a:pt x="782014" y="714824"/>
                  </a:cubicBezTo>
                  <a:cubicBezTo>
                    <a:pt x="773529" y="723310"/>
                    <a:pt x="762020" y="728077"/>
                    <a:pt x="750020" y="728077"/>
                  </a:cubicBezTo>
                  <a:lnTo>
                    <a:pt x="45246" y="728077"/>
                  </a:lnTo>
                  <a:cubicBezTo>
                    <a:pt x="33246" y="728077"/>
                    <a:pt x="21738" y="723310"/>
                    <a:pt x="13252" y="714824"/>
                  </a:cubicBezTo>
                  <a:cubicBezTo>
                    <a:pt x="4767" y="706339"/>
                    <a:pt x="0" y="694831"/>
                    <a:pt x="0" y="682831"/>
                  </a:cubicBezTo>
                  <a:lnTo>
                    <a:pt x="0" y="45246"/>
                  </a:lnTo>
                  <a:cubicBezTo>
                    <a:pt x="0" y="33246"/>
                    <a:pt x="4767" y="21738"/>
                    <a:pt x="13252" y="13252"/>
                  </a:cubicBezTo>
                  <a:cubicBezTo>
                    <a:pt x="21738" y="4767"/>
                    <a:pt x="33246" y="0"/>
                    <a:pt x="45246" y="0"/>
                  </a:cubicBezTo>
                  <a:close/>
                </a:path>
              </a:pathLst>
            </a:custGeom>
            <a:blipFill>
              <a:blip r:embed="rId3"/>
              <a:stretch>
                <a:fillRect t="-4614" b="-4614"/>
              </a:stretch>
            </a:blipFill>
            <a:ln w="19050" cap="rnd">
              <a:solidFill>
                <a:srgbClr val="FAFAFA"/>
              </a:solidFill>
              <a:prstDash val="solid"/>
              <a:round/>
            </a:ln>
          </p:spPr>
        </p:sp>
      </p:grpSp>
      <p:grpSp>
        <p:nvGrpSpPr>
          <p:cNvPr id="10" name="Group 10"/>
          <p:cNvGrpSpPr/>
          <p:nvPr/>
        </p:nvGrpSpPr>
        <p:grpSpPr>
          <a:xfrm>
            <a:off x="1028700" y="5143500"/>
            <a:ext cx="5133197" cy="4699508"/>
            <a:chOff x="0" y="0"/>
            <a:chExt cx="795267" cy="728077"/>
          </a:xfrm>
        </p:grpSpPr>
        <p:sp>
          <p:nvSpPr>
            <p:cNvPr id="11" name="Freeform 11"/>
            <p:cNvSpPr/>
            <p:nvPr/>
          </p:nvSpPr>
          <p:spPr>
            <a:xfrm>
              <a:off x="0" y="0"/>
              <a:ext cx="795267" cy="728077"/>
            </a:xfrm>
            <a:custGeom>
              <a:avLst/>
              <a:gdLst/>
              <a:ahLst/>
              <a:cxnLst/>
              <a:rect l="l" t="t" r="r" b="b"/>
              <a:pathLst>
                <a:path w="795267" h="728077">
                  <a:moveTo>
                    <a:pt x="45246" y="0"/>
                  </a:moveTo>
                  <a:lnTo>
                    <a:pt x="750020" y="0"/>
                  </a:lnTo>
                  <a:cubicBezTo>
                    <a:pt x="775009" y="0"/>
                    <a:pt x="795267" y="20257"/>
                    <a:pt x="795267" y="45246"/>
                  </a:cubicBezTo>
                  <a:lnTo>
                    <a:pt x="795267" y="682831"/>
                  </a:lnTo>
                  <a:cubicBezTo>
                    <a:pt x="795267" y="694831"/>
                    <a:pt x="790500" y="706339"/>
                    <a:pt x="782014" y="714824"/>
                  </a:cubicBezTo>
                  <a:cubicBezTo>
                    <a:pt x="773529" y="723310"/>
                    <a:pt x="762020" y="728077"/>
                    <a:pt x="750020" y="728077"/>
                  </a:cubicBezTo>
                  <a:lnTo>
                    <a:pt x="45246" y="728077"/>
                  </a:lnTo>
                  <a:cubicBezTo>
                    <a:pt x="33246" y="728077"/>
                    <a:pt x="21738" y="723310"/>
                    <a:pt x="13252" y="714824"/>
                  </a:cubicBezTo>
                  <a:cubicBezTo>
                    <a:pt x="4767" y="706339"/>
                    <a:pt x="0" y="694831"/>
                    <a:pt x="0" y="682831"/>
                  </a:cubicBezTo>
                  <a:lnTo>
                    <a:pt x="0" y="45246"/>
                  </a:lnTo>
                  <a:cubicBezTo>
                    <a:pt x="0" y="33246"/>
                    <a:pt x="4767" y="21738"/>
                    <a:pt x="13252" y="13252"/>
                  </a:cubicBezTo>
                  <a:cubicBezTo>
                    <a:pt x="21738" y="4767"/>
                    <a:pt x="33246" y="0"/>
                    <a:pt x="45246" y="0"/>
                  </a:cubicBezTo>
                  <a:close/>
                </a:path>
              </a:pathLst>
            </a:custGeom>
            <a:blipFill>
              <a:blip r:embed="rId4"/>
              <a:stretch>
                <a:fillRect t="-4614" b="-4614"/>
              </a:stretch>
            </a:blipFill>
            <a:ln w="19050" cap="rnd">
              <a:solidFill>
                <a:srgbClr val="FAFAFA"/>
              </a:solidFill>
              <a:prstDash val="solid"/>
              <a:round/>
            </a:ln>
          </p:spPr>
        </p:sp>
      </p:grpSp>
      <p:sp>
        <p:nvSpPr>
          <p:cNvPr id="12" name="TextBox 12"/>
          <p:cNvSpPr txBox="1"/>
          <p:nvPr/>
        </p:nvSpPr>
        <p:spPr>
          <a:xfrm>
            <a:off x="1028700" y="1514272"/>
            <a:ext cx="8115300" cy="2324178"/>
          </a:xfrm>
          <a:prstGeom prst="rect">
            <a:avLst/>
          </a:prstGeom>
        </p:spPr>
        <p:txBody>
          <a:bodyPr lIns="0" tIns="0" rIns="0" bIns="0" rtlCol="0" anchor="t">
            <a:spAutoFit/>
          </a:bodyPr>
          <a:lstStyle/>
          <a:p>
            <a:pPr marL="0" lvl="0" indent="0" algn="l">
              <a:lnSpc>
                <a:spcPts val="9281"/>
              </a:lnSpc>
            </a:pPr>
            <a:r>
              <a:rPr lang="en-US" sz="7484" b="1" spc="-194">
                <a:solidFill>
                  <a:srgbClr val="2896AF"/>
                </a:solidFill>
                <a:latin typeface="League Spartan"/>
                <a:ea typeface="League Spartan"/>
                <a:cs typeface="League Spartan"/>
                <a:sym typeface="League Spartan"/>
              </a:rPr>
              <a:t>COMPARACIÓN DE INDICADORES</a:t>
            </a:r>
          </a:p>
        </p:txBody>
      </p:sp>
      <p:sp>
        <p:nvSpPr>
          <p:cNvPr id="13" name="TextBox 13"/>
          <p:cNvSpPr txBox="1"/>
          <p:nvPr/>
        </p:nvSpPr>
        <p:spPr>
          <a:xfrm>
            <a:off x="12959275" y="2197564"/>
            <a:ext cx="4065743" cy="1533552"/>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Ventajas: Fácil de interpretar como porcentaje, no requiere tasa externa. Limitaciones: Puede dar múltiples valores, ignora escala del proyecto. Usar cuando: Se comparan proyectos de similar inversión inicial.</a:t>
            </a:r>
          </a:p>
        </p:txBody>
      </p:sp>
      <p:sp>
        <p:nvSpPr>
          <p:cNvPr id="14" name="TextBox 14"/>
          <p:cNvSpPr txBox="1"/>
          <p:nvPr/>
        </p:nvSpPr>
        <p:spPr>
          <a:xfrm>
            <a:off x="8060360" y="2197564"/>
            <a:ext cx="4065743" cy="1533552"/>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Ventajas: Considera valor del dinero en el tiempo, mide ganancia absoluta. Limitaciones: Requiere definir tasa de descuento, no compara proyectos de diferente tamaño. Usar cuando: Se busca maximizar valor monetario total.</a:t>
            </a:r>
          </a:p>
        </p:txBody>
      </p:sp>
      <p:sp>
        <p:nvSpPr>
          <p:cNvPr id="15" name="TextBox 15"/>
          <p:cNvSpPr txBox="1"/>
          <p:nvPr/>
        </p:nvSpPr>
        <p:spPr>
          <a:xfrm>
            <a:off x="8060360" y="1737135"/>
            <a:ext cx="2776436" cy="283292"/>
          </a:xfrm>
          <a:prstGeom prst="rect">
            <a:avLst/>
          </a:prstGeom>
        </p:spPr>
        <p:txBody>
          <a:bodyPr lIns="0" tIns="0" rIns="0" bIns="0" rtlCol="0" anchor="t">
            <a:spAutoFit/>
          </a:bodyPr>
          <a:lstStyle/>
          <a:p>
            <a:pPr marL="0" lvl="0" indent="0" algn="l">
              <a:lnSpc>
                <a:spcPts val="2132"/>
              </a:lnSpc>
            </a:pPr>
            <a:r>
              <a:rPr lang="en-US" sz="2198" b="1">
                <a:solidFill>
                  <a:srgbClr val="2896AF"/>
                </a:solidFill>
                <a:latin typeface="Montserrat Bold"/>
                <a:ea typeface="Montserrat Bold"/>
                <a:cs typeface="Montserrat Bold"/>
                <a:sym typeface="Montserrat Bold"/>
              </a:rPr>
              <a:t>VAN</a:t>
            </a:r>
          </a:p>
        </p:txBody>
      </p:sp>
      <p:sp>
        <p:nvSpPr>
          <p:cNvPr id="16" name="TextBox 16"/>
          <p:cNvSpPr txBox="1"/>
          <p:nvPr/>
        </p:nvSpPr>
        <p:spPr>
          <a:xfrm>
            <a:off x="12959275" y="1737135"/>
            <a:ext cx="2776436" cy="283292"/>
          </a:xfrm>
          <a:prstGeom prst="rect">
            <a:avLst/>
          </a:prstGeom>
        </p:spPr>
        <p:txBody>
          <a:bodyPr lIns="0" tIns="0" rIns="0" bIns="0" rtlCol="0" anchor="t">
            <a:spAutoFit/>
          </a:bodyPr>
          <a:lstStyle/>
          <a:p>
            <a:pPr marL="0" lvl="0" indent="0" algn="l">
              <a:lnSpc>
                <a:spcPts val="2132"/>
              </a:lnSpc>
            </a:pPr>
            <a:r>
              <a:rPr lang="en-US" sz="2198" b="1">
                <a:solidFill>
                  <a:srgbClr val="2896AF"/>
                </a:solidFill>
                <a:latin typeface="Montserrat Bold"/>
                <a:ea typeface="Montserrat Bold"/>
                <a:cs typeface="Montserrat Bold"/>
                <a:sym typeface="Montserrat Bold"/>
              </a:rPr>
              <a:t>TIR</a:t>
            </a:r>
          </a:p>
        </p:txBody>
      </p:sp>
      <p:sp>
        <p:nvSpPr>
          <p:cNvPr id="17" name="Freeform 17"/>
          <p:cNvSpPr/>
          <p:nvPr/>
        </p:nvSpPr>
        <p:spPr>
          <a:xfrm rot="8720561" flipH="1">
            <a:off x="-10143202" y="1105222"/>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5">
              <a:alphaModFix amt="19999"/>
              <a:extLst>
                <a:ext uri="{96DAC541-7B7A-43D3-8B79-37D633B846F1}">
                  <asvg:svgBlip xmlns:asvg="http://schemas.microsoft.com/office/drawing/2016/SVG/main" r:embed="rId6"/>
                </a:ext>
              </a:extLst>
            </a:blip>
            <a:stretch>
              <a:fillRect/>
            </a:stretch>
          </a:blipFill>
        </p:spPr>
      </p:sp>
      <p:sp>
        <p:nvSpPr>
          <p:cNvPr id="18" name="Freeform 18"/>
          <p:cNvSpPr/>
          <p:nvPr/>
        </p:nvSpPr>
        <p:spPr>
          <a:xfrm rot="8720561" flipH="1">
            <a:off x="14393975" y="3626469"/>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5">
              <a:alphaModFix amt="19999"/>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8182100" flipH="1">
            <a:off x="6738171" y="117783"/>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546681" y="-1318497"/>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5" name="TextBox 5"/>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6" name="TextBox 6"/>
          <p:cNvSpPr txBox="1"/>
          <p:nvPr/>
        </p:nvSpPr>
        <p:spPr>
          <a:xfrm>
            <a:off x="3212768" y="6909448"/>
            <a:ext cx="11862464" cy="1300553"/>
          </a:xfrm>
          <a:prstGeom prst="rect">
            <a:avLst/>
          </a:prstGeom>
        </p:spPr>
        <p:txBody>
          <a:bodyPr lIns="0" tIns="0" rIns="0" bIns="0" rtlCol="0" anchor="t">
            <a:spAutoFit/>
          </a:bodyPr>
          <a:lstStyle/>
          <a:p>
            <a:pPr marL="0" lvl="0" indent="0" algn="ctr">
              <a:lnSpc>
                <a:spcPts val="10367"/>
              </a:lnSpc>
            </a:pPr>
            <a:r>
              <a:rPr lang="en-US" sz="8360" b="1" spc="-217">
                <a:solidFill>
                  <a:srgbClr val="2896AF"/>
                </a:solidFill>
                <a:latin typeface="League Spartan"/>
                <a:ea typeface="League Spartan"/>
                <a:cs typeface="League Spartan"/>
                <a:sym typeface="League Spartan"/>
              </a:rPr>
              <a:t>CONCLUSIÓN</a:t>
            </a:r>
          </a:p>
        </p:txBody>
      </p:sp>
      <p:sp>
        <p:nvSpPr>
          <p:cNvPr id="7" name="TextBox 7"/>
          <p:cNvSpPr txBox="1"/>
          <p:nvPr/>
        </p:nvSpPr>
        <p:spPr>
          <a:xfrm>
            <a:off x="13814899" y="307528"/>
            <a:ext cx="4110606" cy="866922"/>
          </a:xfrm>
          <a:prstGeom prst="rect">
            <a:avLst/>
          </a:prstGeom>
        </p:spPr>
        <p:txBody>
          <a:bodyPr lIns="0" tIns="0" rIns="0" bIns="0" rtlCol="0" anchor="t">
            <a:spAutoFit/>
          </a:bodyPr>
          <a:lstStyle/>
          <a:p>
            <a:pPr marL="0" lvl="0" indent="0" algn="r">
              <a:lnSpc>
                <a:spcPts val="6939"/>
              </a:lnSpc>
            </a:pPr>
            <a:r>
              <a:rPr lang="en-US" sz="5596" b="1" spc="229">
                <a:solidFill>
                  <a:srgbClr val="FFFFFF"/>
                </a:solidFill>
                <a:latin typeface="League Spartan"/>
                <a:ea typeface="League Spartan"/>
                <a:cs typeface="League Spartan"/>
                <a:sym typeface="League Spartan"/>
              </a:rPr>
              <a:t>14</a:t>
            </a:r>
          </a:p>
        </p:txBody>
      </p:sp>
      <p:sp>
        <p:nvSpPr>
          <p:cNvPr id="8" name="TextBox 8"/>
          <p:cNvSpPr txBox="1"/>
          <p:nvPr/>
        </p:nvSpPr>
        <p:spPr>
          <a:xfrm>
            <a:off x="4748434" y="8467725"/>
            <a:ext cx="8791133" cy="762226"/>
          </a:xfrm>
          <a:prstGeom prst="rect">
            <a:avLst/>
          </a:prstGeom>
        </p:spPr>
        <p:txBody>
          <a:bodyPr lIns="0" tIns="0" rIns="0" bIns="0" rtlCol="0" anchor="t">
            <a:spAutoFit/>
          </a:bodyPr>
          <a:lstStyle/>
          <a:p>
            <a:pPr marL="0" lvl="0" indent="0" algn="ctr">
              <a:lnSpc>
                <a:spcPts val="2087"/>
              </a:lnSpc>
            </a:pPr>
            <a:r>
              <a:rPr lang="en-US" sz="1491">
                <a:solidFill>
                  <a:srgbClr val="000000"/>
                </a:solidFill>
                <a:latin typeface="Montserrat"/>
                <a:ea typeface="Montserrat"/>
                <a:cs typeface="Montserrat"/>
                <a:sym typeface="Montserrat"/>
              </a:rPr>
              <a:t>Resumen de fórmulas clave: VNA(tasa;flujos) para el Valor Actual Neto, TIR(flujos) para la Tasa Interna de Retorno, y B/C = VA Beneficios / VA Costos. Criterios de decisión: VAN &gt; 0 (aceptar), TIR &gt; tasa de descuento (aceptar), B/C &gt; 1 (aceptar). Excel simplifica estos cálculos complejos.</a:t>
            </a:r>
          </a:p>
        </p:txBody>
      </p:sp>
      <p:grpSp>
        <p:nvGrpSpPr>
          <p:cNvPr id="9" name="Group 9"/>
          <p:cNvGrpSpPr/>
          <p:nvPr/>
        </p:nvGrpSpPr>
        <p:grpSpPr>
          <a:xfrm>
            <a:off x="-1472778" y="2161177"/>
            <a:ext cx="21233556" cy="3790099"/>
            <a:chOff x="0" y="0"/>
            <a:chExt cx="3289634" cy="587186"/>
          </a:xfrm>
        </p:grpSpPr>
        <p:sp>
          <p:nvSpPr>
            <p:cNvPr id="10" name="Freeform 10"/>
            <p:cNvSpPr/>
            <p:nvPr/>
          </p:nvSpPr>
          <p:spPr>
            <a:xfrm>
              <a:off x="0" y="0"/>
              <a:ext cx="3289634" cy="587186"/>
            </a:xfrm>
            <a:custGeom>
              <a:avLst/>
              <a:gdLst/>
              <a:ahLst/>
              <a:cxnLst/>
              <a:rect l="l" t="t" r="r" b="b"/>
              <a:pathLst>
                <a:path w="3289634" h="587186">
                  <a:moveTo>
                    <a:pt x="10938" y="0"/>
                  </a:moveTo>
                  <a:lnTo>
                    <a:pt x="3278696" y="0"/>
                  </a:lnTo>
                  <a:cubicBezTo>
                    <a:pt x="3284736" y="0"/>
                    <a:pt x="3289634" y="4897"/>
                    <a:pt x="3289634" y="10938"/>
                  </a:cubicBezTo>
                  <a:lnTo>
                    <a:pt x="3289634" y="576247"/>
                  </a:lnTo>
                  <a:cubicBezTo>
                    <a:pt x="3289634" y="579148"/>
                    <a:pt x="3288481" y="581931"/>
                    <a:pt x="3286430" y="583982"/>
                  </a:cubicBezTo>
                  <a:cubicBezTo>
                    <a:pt x="3284379" y="586033"/>
                    <a:pt x="3281597" y="587186"/>
                    <a:pt x="3278696" y="587186"/>
                  </a:cubicBezTo>
                  <a:lnTo>
                    <a:pt x="10938" y="587186"/>
                  </a:lnTo>
                  <a:cubicBezTo>
                    <a:pt x="8037" y="587186"/>
                    <a:pt x="5255" y="586033"/>
                    <a:pt x="3204" y="583982"/>
                  </a:cubicBezTo>
                  <a:cubicBezTo>
                    <a:pt x="1152" y="581931"/>
                    <a:pt x="0" y="579148"/>
                    <a:pt x="0" y="576247"/>
                  </a:cubicBezTo>
                  <a:lnTo>
                    <a:pt x="0" y="10938"/>
                  </a:lnTo>
                  <a:cubicBezTo>
                    <a:pt x="0" y="8037"/>
                    <a:pt x="1152" y="5255"/>
                    <a:pt x="3204" y="3204"/>
                  </a:cubicBezTo>
                  <a:cubicBezTo>
                    <a:pt x="5255" y="1152"/>
                    <a:pt x="8037" y="0"/>
                    <a:pt x="10938" y="0"/>
                  </a:cubicBezTo>
                  <a:close/>
                </a:path>
              </a:pathLst>
            </a:custGeom>
            <a:blipFill>
              <a:blip r:embed="rId4"/>
              <a:stretch>
                <a:fillRect t="-109667" b="-109667"/>
              </a:stretch>
            </a:blipFill>
            <a:ln w="19050" cap="rnd">
              <a:solidFill>
                <a:srgbClr val="FAFAFA"/>
              </a:solidFill>
              <a:prstDash val="solid"/>
              <a:round/>
            </a:ln>
          </p:spPr>
        </p:sp>
      </p:grpSp>
      <p:sp>
        <p:nvSpPr>
          <p:cNvPr id="11" name="Freeform 11"/>
          <p:cNvSpPr/>
          <p:nvPr/>
        </p:nvSpPr>
        <p:spPr>
          <a:xfrm rot="-8182100" flipH="1">
            <a:off x="-5426566" y="8642414"/>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896AF"/>
        </a:solidFill>
        <a:effectLst/>
      </p:bgPr>
    </p:bg>
    <p:spTree>
      <p:nvGrpSpPr>
        <p:cNvPr id="1" name=""/>
        <p:cNvGrpSpPr/>
        <p:nvPr/>
      </p:nvGrpSpPr>
      <p:grpSpPr>
        <a:xfrm>
          <a:off x="0" y="0"/>
          <a:ext cx="0" cy="0"/>
          <a:chOff x="0" y="0"/>
          <a:chExt cx="0" cy="0"/>
        </a:xfrm>
      </p:grpSpPr>
      <p:grpSp>
        <p:nvGrpSpPr>
          <p:cNvPr id="2" name="Group 2"/>
          <p:cNvGrpSpPr/>
          <p:nvPr/>
        </p:nvGrpSpPr>
        <p:grpSpPr>
          <a:xfrm>
            <a:off x="558924" y="614192"/>
            <a:ext cx="17170151" cy="5217510"/>
            <a:chOff x="0" y="0"/>
            <a:chExt cx="2660106" cy="808329"/>
          </a:xfrm>
        </p:grpSpPr>
        <p:sp>
          <p:nvSpPr>
            <p:cNvPr id="3" name="Freeform 3"/>
            <p:cNvSpPr/>
            <p:nvPr/>
          </p:nvSpPr>
          <p:spPr>
            <a:xfrm>
              <a:off x="0" y="0"/>
              <a:ext cx="2660106" cy="808329"/>
            </a:xfrm>
            <a:custGeom>
              <a:avLst/>
              <a:gdLst/>
              <a:ahLst/>
              <a:cxnLst/>
              <a:rect l="l" t="t" r="r" b="b"/>
              <a:pathLst>
                <a:path w="2660106" h="808329">
                  <a:moveTo>
                    <a:pt x="13527" y="0"/>
                  </a:moveTo>
                  <a:lnTo>
                    <a:pt x="2646579" y="0"/>
                  </a:lnTo>
                  <a:cubicBezTo>
                    <a:pt x="2654049" y="0"/>
                    <a:pt x="2660106" y="6056"/>
                    <a:pt x="2660106" y="13527"/>
                  </a:cubicBezTo>
                  <a:lnTo>
                    <a:pt x="2660106" y="794802"/>
                  </a:lnTo>
                  <a:cubicBezTo>
                    <a:pt x="2660106" y="802273"/>
                    <a:pt x="2654049" y="808329"/>
                    <a:pt x="2646579" y="808329"/>
                  </a:cubicBezTo>
                  <a:lnTo>
                    <a:pt x="13527" y="808329"/>
                  </a:lnTo>
                  <a:cubicBezTo>
                    <a:pt x="6056" y="808329"/>
                    <a:pt x="0" y="802273"/>
                    <a:pt x="0" y="794802"/>
                  </a:cubicBezTo>
                  <a:lnTo>
                    <a:pt x="0" y="13527"/>
                  </a:lnTo>
                  <a:cubicBezTo>
                    <a:pt x="0" y="6056"/>
                    <a:pt x="6056" y="0"/>
                    <a:pt x="13527" y="0"/>
                  </a:cubicBezTo>
                  <a:close/>
                </a:path>
              </a:pathLst>
            </a:custGeom>
            <a:blipFill>
              <a:blip r:embed="rId2"/>
              <a:stretch>
                <a:fillRect t="-43789" b="-43789"/>
              </a:stretch>
            </a:blipFill>
            <a:ln w="19050" cap="rnd">
              <a:solidFill>
                <a:srgbClr val="FAFAFA"/>
              </a:solidFill>
              <a:prstDash val="solid"/>
              <a:round/>
            </a:ln>
          </p:spPr>
        </p:sp>
      </p:grpSp>
      <p:sp>
        <p:nvSpPr>
          <p:cNvPr id="4" name="TextBox 4"/>
          <p:cNvSpPr txBox="1"/>
          <p:nvPr/>
        </p:nvSpPr>
        <p:spPr>
          <a:xfrm>
            <a:off x="0" y="6349462"/>
            <a:ext cx="18288000" cy="3339696"/>
          </a:xfrm>
          <a:prstGeom prst="rect">
            <a:avLst/>
          </a:prstGeom>
        </p:spPr>
        <p:txBody>
          <a:bodyPr lIns="0" tIns="0" rIns="0" bIns="0" rtlCol="0" anchor="t">
            <a:spAutoFit/>
          </a:bodyPr>
          <a:lstStyle/>
          <a:p>
            <a:pPr marL="0" lvl="0" indent="0" algn="ctr">
              <a:lnSpc>
                <a:spcPts val="26647"/>
              </a:lnSpc>
            </a:pPr>
            <a:r>
              <a:rPr lang="en-US" sz="21489" b="1" spc="-558">
                <a:solidFill>
                  <a:srgbClr val="FFFFFF"/>
                </a:solidFill>
                <a:latin typeface="League Spartan"/>
                <a:ea typeface="League Spartan"/>
                <a:cs typeface="League Spartan"/>
                <a:sym typeface="League Spartan"/>
              </a:rPr>
              <a:t>¡GRACIAS!</a:t>
            </a:r>
          </a:p>
        </p:txBody>
      </p:sp>
      <p:sp>
        <p:nvSpPr>
          <p:cNvPr id="5" name="AutoShape 5"/>
          <p:cNvSpPr/>
          <p:nvPr/>
        </p:nvSpPr>
        <p:spPr>
          <a:xfrm>
            <a:off x="558924" y="9701212"/>
            <a:ext cx="3779901" cy="0"/>
          </a:xfrm>
          <a:prstGeom prst="line">
            <a:avLst/>
          </a:prstGeom>
          <a:ln w="28575" cap="flat">
            <a:solidFill>
              <a:srgbClr val="FFFFFF"/>
            </a:solidFill>
            <a:prstDash val="solid"/>
            <a:headEnd type="none" w="sm" len="sm"/>
            <a:tailEnd type="none" w="sm" len="sm"/>
          </a:ln>
        </p:spPr>
      </p:sp>
      <p:sp>
        <p:nvSpPr>
          <p:cNvPr id="6" name="TextBox 6"/>
          <p:cNvSpPr txBox="1"/>
          <p:nvPr/>
        </p:nvSpPr>
        <p:spPr>
          <a:xfrm>
            <a:off x="1028700" y="1000125"/>
            <a:ext cx="1692332" cy="207032"/>
          </a:xfrm>
          <a:prstGeom prst="rect">
            <a:avLst/>
          </a:prstGeom>
        </p:spPr>
        <p:txBody>
          <a:bodyPr lIns="0" tIns="0" rIns="0" bIns="0" rtlCol="0" anchor="t">
            <a:spAutoFit/>
          </a:bodyPr>
          <a:lstStyle/>
          <a:p>
            <a:pPr marL="0" lvl="0" indent="0" algn="l">
              <a:lnSpc>
                <a:spcPts val="1713"/>
              </a:lnSpc>
              <a:spcBef>
                <a:spcPct val="0"/>
              </a:spcBef>
            </a:pPr>
            <a:r>
              <a:rPr lang="en-US" sz="1224">
                <a:solidFill>
                  <a:srgbClr val="FFFFFF"/>
                </a:solidFill>
                <a:latin typeface="Montserrat"/>
                <a:ea typeface="Montserrat"/>
                <a:cs typeface="Montserrat"/>
                <a:sym typeface="Montserrat"/>
              </a:rPr>
              <a:t>Taller presentado por:</a:t>
            </a:r>
          </a:p>
        </p:txBody>
      </p:sp>
      <p:sp>
        <p:nvSpPr>
          <p:cNvPr id="7" name="TextBox 7"/>
          <p:cNvSpPr txBox="1"/>
          <p:nvPr/>
        </p:nvSpPr>
        <p:spPr>
          <a:xfrm>
            <a:off x="1041974" y="1261880"/>
            <a:ext cx="2694551" cy="330236"/>
          </a:xfrm>
          <a:prstGeom prst="rect">
            <a:avLst/>
          </a:prstGeom>
        </p:spPr>
        <p:txBody>
          <a:bodyPr lIns="0" tIns="0" rIns="0" bIns="0" rtlCol="0" anchor="t">
            <a:spAutoFit/>
          </a:bodyPr>
          <a:lstStyle/>
          <a:p>
            <a:pPr marL="0" lvl="0" indent="0" algn="l">
              <a:lnSpc>
                <a:spcPts val="2798"/>
              </a:lnSpc>
              <a:spcBef>
                <a:spcPct val="0"/>
              </a:spcBef>
            </a:pPr>
            <a:r>
              <a:rPr lang="en-US" sz="1998" b="1">
                <a:solidFill>
                  <a:srgbClr val="FFFFFF"/>
                </a:solidFill>
                <a:latin typeface="Montserrat Bold"/>
                <a:ea typeface="Montserrat Bold"/>
                <a:cs typeface="Montserrat Bold"/>
                <a:sym typeface="Montserrat Bold"/>
              </a:rPr>
              <a:t>Instructor de Excel</a:t>
            </a:r>
          </a:p>
        </p:txBody>
      </p:sp>
      <p:sp>
        <p:nvSpPr>
          <p:cNvPr id="8" name="TextBox 8"/>
          <p:cNvSpPr txBox="1"/>
          <p:nvPr/>
        </p:nvSpPr>
        <p:spPr>
          <a:xfrm>
            <a:off x="6416704" y="9258300"/>
            <a:ext cx="11312372" cy="361950"/>
          </a:xfrm>
          <a:prstGeom prst="rect">
            <a:avLst/>
          </a:prstGeom>
        </p:spPr>
        <p:txBody>
          <a:bodyPr lIns="0" tIns="0" rIns="0" bIns="0" rtlCol="0" anchor="t">
            <a:spAutoFit/>
          </a:bodyPr>
          <a:lstStyle/>
          <a:p>
            <a:pPr marL="0" lvl="0" indent="0" algn="r">
              <a:lnSpc>
                <a:spcPts val="1468"/>
              </a:lnSpc>
            </a:pPr>
            <a:r>
              <a:rPr lang="en-US" sz="1224">
                <a:solidFill>
                  <a:srgbClr val="FFFFFF"/>
                </a:solidFill>
                <a:latin typeface="Montserrat"/>
                <a:ea typeface="Montserrat"/>
                <a:cs typeface="Montserrat"/>
                <a:sym typeface="Montserrat"/>
              </a:rPr>
              <a:t>¡Gracias por participar en este taller de indicadores económicos en Excel! Recursos adicionales: Plantillas descargables en nuestro sitio web. Para consultas sobre VAN, TIR y B/C, contáctenos: cursosexcel@ejemplo.com | Tel: (555) 123-4567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859913" y="5926658"/>
            <a:ext cx="7777759" cy="3548655"/>
            <a:chOff x="0" y="0"/>
            <a:chExt cx="1204978" cy="549779"/>
          </a:xfrm>
        </p:grpSpPr>
        <p:sp>
          <p:nvSpPr>
            <p:cNvPr id="3" name="Freeform 3"/>
            <p:cNvSpPr/>
            <p:nvPr/>
          </p:nvSpPr>
          <p:spPr>
            <a:xfrm>
              <a:off x="0" y="0"/>
              <a:ext cx="1204978" cy="549779"/>
            </a:xfrm>
            <a:custGeom>
              <a:avLst/>
              <a:gdLst/>
              <a:ahLst/>
              <a:cxnLst/>
              <a:rect l="l" t="t" r="r" b="b"/>
              <a:pathLst>
                <a:path w="1204978" h="549779">
                  <a:moveTo>
                    <a:pt x="29862" y="0"/>
                  </a:moveTo>
                  <a:lnTo>
                    <a:pt x="1175117" y="0"/>
                  </a:lnTo>
                  <a:cubicBezTo>
                    <a:pt x="1183037" y="0"/>
                    <a:pt x="1190632" y="3146"/>
                    <a:pt x="1196232" y="8746"/>
                  </a:cubicBezTo>
                  <a:cubicBezTo>
                    <a:pt x="1201832" y="14346"/>
                    <a:pt x="1204978" y="21942"/>
                    <a:pt x="1204978" y="29862"/>
                  </a:cubicBezTo>
                  <a:lnTo>
                    <a:pt x="1204978" y="519918"/>
                  </a:lnTo>
                  <a:cubicBezTo>
                    <a:pt x="1204978" y="536410"/>
                    <a:pt x="1191609" y="549779"/>
                    <a:pt x="1175117" y="549779"/>
                  </a:cubicBezTo>
                  <a:lnTo>
                    <a:pt x="29862" y="549779"/>
                  </a:lnTo>
                  <a:cubicBezTo>
                    <a:pt x="13370" y="549779"/>
                    <a:pt x="0" y="536410"/>
                    <a:pt x="0" y="519918"/>
                  </a:cubicBezTo>
                  <a:lnTo>
                    <a:pt x="0" y="29862"/>
                  </a:lnTo>
                  <a:cubicBezTo>
                    <a:pt x="0" y="13370"/>
                    <a:pt x="13370" y="0"/>
                    <a:pt x="29862" y="0"/>
                  </a:cubicBezTo>
                  <a:close/>
                </a:path>
              </a:pathLst>
            </a:custGeom>
            <a:blipFill>
              <a:blip r:embed="rId2"/>
              <a:stretch>
                <a:fillRect t="-12464" b="-12464"/>
              </a:stretch>
            </a:blipFill>
            <a:ln w="19050" cap="rnd">
              <a:solidFill>
                <a:srgbClr val="FAFAFA"/>
              </a:solidFill>
              <a:prstDash val="solid"/>
              <a:round/>
            </a:ln>
          </p:spPr>
        </p:sp>
      </p:grpSp>
      <p:grpSp>
        <p:nvGrpSpPr>
          <p:cNvPr id="4" name="Group 4"/>
          <p:cNvGrpSpPr/>
          <p:nvPr/>
        </p:nvGrpSpPr>
        <p:grpSpPr>
          <a:xfrm>
            <a:off x="16546681" y="-1318497"/>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6" name="TextBox 6"/>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7" name="Freeform 7"/>
          <p:cNvSpPr/>
          <p:nvPr/>
        </p:nvSpPr>
        <p:spPr>
          <a:xfrm rot="1808310" flipH="1">
            <a:off x="5496888" y="-1654318"/>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028700" y="990600"/>
            <a:ext cx="7859232" cy="3261596"/>
          </a:xfrm>
          <a:prstGeom prst="rect">
            <a:avLst/>
          </a:prstGeom>
        </p:spPr>
        <p:txBody>
          <a:bodyPr lIns="0" tIns="0" rIns="0" bIns="0" rtlCol="0" anchor="t">
            <a:spAutoFit/>
          </a:bodyPr>
          <a:lstStyle/>
          <a:p>
            <a:pPr marL="0" lvl="0" indent="0" algn="l">
              <a:lnSpc>
                <a:spcPts val="12962"/>
              </a:lnSpc>
            </a:pPr>
            <a:r>
              <a:rPr lang="en-US" sz="10453" b="1" spc="-271">
                <a:solidFill>
                  <a:srgbClr val="2896AF"/>
                </a:solidFill>
                <a:latin typeface="League Spartan"/>
                <a:ea typeface="League Spartan"/>
                <a:cs typeface="League Spartan"/>
                <a:sym typeface="League Spartan"/>
              </a:rPr>
              <a:t>OBJETIVOS DEL TALLER</a:t>
            </a:r>
          </a:p>
        </p:txBody>
      </p:sp>
      <p:sp>
        <p:nvSpPr>
          <p:cNvPr id="9" name="TextBox 9"/>
          <p:cNvSpPr txBox="1"/>
          <p:nvPr/>
        </p:nvSpPr>
        <p:spPr>
          <a:xfrm>
            <a:off x="1028700" y="4352925"/>
            <a:ext cx="7608972" cy="762226"/>
          </a:xfrm>
          <a:prstGeom prst="rect">
            <a:avLst/>
          </a:prstGeom>
        </p:spPr>
        <p:txBody>
          <a:bodyPr lIns="0" tIns="0" rIns="0" bIns="0" rtlCol="0" anchor="t">
            <a:spAutoFit/>
          </a:bodyPr>
          <a:lstStyle/>
          <a:p>
            <a:pPr marL="0" lvl="0" indent="0" algn="l">
              <a:lnSpc>
                <a:spcPts val="2087"/>
              </a:lnSpc>
            </a:pPr>
            <a:r>
              <a:rPr lang="en-US" sz="1491">
                <a:solidFill>
                  <a:srgbClr val="000000"/>
                </a:solidFill>
                <a:latin typeface="Montserrat"/>
                <a:ea typeface="Montserrat"/>
                <a:cs typeface="Montserrat"/>
                <a:sym typeface="Montserrat"/>
              </a:rPr>
              <a:t>En este taller aprenderás a dominar el cálculo de los tres indicadores económicos más importantes para la evaluación de proyectos de inversión utilizando Microsoft Excel: VAN, TIR y Relación Beneficio-Costo.</a:t>
            </a:r>
          </a:p>
        </p:txBody>
      </p:sp>
      <p:sp>
        <p:nvSpPr>
          <p:cNvPr id="10" name="TextBox 10"/>
          <p:cNvSpPr txBox="1"/>
          <p:nvPr/>
        </p:nvSpPr>
        <p:spPr>
          <a:xfrm>
            <a:off x="9764353" y="6217628"/>
            <a:ext cx="3526275"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Objetivos Específicos</a:t>
            </a:r>
          </a:p>
        </p:txBody>
      </p:sp>
      <p:sp>
        <p:nvSpPr>
          <p:cNvPr id="11" name="TextBox 11"/>
          <p:cNvSpPr txBox="1"/>
          <p:nvPr/>
        </p:nvSpPr>
        <p:spPr>
          <a:xfrm>
            <a:off x="13950037" y="6217628"/>
            <a:ext cx="3526275"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Al finalizar serás capaz de:</a:t>
            </a:r>
          </a:p>
        </p:txBody>
      </p:sp>
      <p:sp>
        <p:nvSpPr>
          <p:cNvPr id="12" name="TextBox 12"/>
          <p:cNvSpPr txBox="1"/>
          <p:nvPr/>
        </p:nvSpPr>
        <p:spPr>
          <a:xfrm>
            <a:off x="9764353" y="7400925"/>
            <a:ext cx="3526275" cy="1790926"/>
          </a:xfrm>
          <a:prstGeom prst="rect">
            <a:avLst/>
          </a:prstGeom>
        </p:spPr>
        <p:txBody>
          <a:bodyPr lIns="0" tIns="0" rIns="0" bIns="0" rtlCol="0" anchor="t">
            <a:spAutoFit/>
          </a:bodyPr>
          <a:lstStyle/>
          <a:p>
            <a:pPr marL="0" lvl="0" indent="0" algn="l">
              <a:lnSpc>
                <a:spcPts val="2087"/>
              </a:lnSpc>
            </a:pPr>
            <a:r>
              <a:rPr lang="en-US" sz="1491">
                <a:solidFill>
                  <a:srgbClr val="000000"/>
                </a:solidFill>
                <a:latin typeface="Montserrat"/>
                <a:ea typeface="Montserrat"/>
                <a:cs typeface="Montserrat"/>
                <a:sym typeface="Montserrat"/>
              </a:rPr>
              <a:t>• Calcular el VAN usando la función VNA de Excel</a:t>
            </a:r>
          </a:p>
          <a:p>
            <a:pPr marL="0" lvl="0" indent="0" algn="l">
              <a:lnSpc>
                <a:spcPts val="2087"/>
              </a:lnSpc>
            </a:pPr>
            <a:r>
              <a:rPr lang="en-US" sz="1491">
                <a:solidFill>
                  <a:srgbClr val="000000"/>
                </a:solidFill>
                <a:latin typeface="Montserrat"/>
                <a:ea typeface="Montserrat"/>
                <a:cs typeface="Montserrat"/>
                <a:sym typeface="Montserrat"/>
              </a:rPr>
              <a:t>• Determinar la TIR con la función TIR</a:t>
            </a:r>
          </a:p>
          <a:p>
            <a:pPr marL="0" lvl="0" indent="0" algn="l">
              <a:lnSpc>
                <a:spcPts val="2087"/>
              </a:lnSpc>
            </a:pPr>
            <a:r>
              <a:rPr lang="en-US" sz="1491">
                <a:solidFill>
                  <a:srgbClr val="000000"/>
                </a:solidFill>
                <a:latin typeface="Montserrat"/>
                <a:ea typeface="Montserrat"/>
                <a:cs typeface="Montserrat"/>
                <a:sym typeface="Montserrat"/>
              </a:rPr>
              <a:t>• Aplicar fórmulas para la Relación B/C</a:t>
            </a:r>
          </a:p>
          <a:p>
            <a:pPr marL="0" lvl="0" indent="0" algn="l">
              <a:lnSpc>
                <a:spcPts val="2087"/>
              </a:lnSpc>
            </a:pPr>
            <a:r>
              <a:rPr lang="en-US" sz="1491">
                <a:solidFill>
                  <a:srgbClr val="000000"/>
                </a:solidFill>
                <a:latin typeface="Montserrat"/>
                <a:ea typeface="Montserrat"/>
                <a:cs typeface="Montserrat"/>
                <a:sym typeface="Montserrat"/>
              </a:rPr>
              <a:t>• Interpretar resultados para toma de decisiones</a:t>
            </a:r>
          </a:p>
        </p:txBody>
      </p:sp>
      <p:sp>
        <p:nvSpPr>
          <p:cNvPr id="13" name="TextBox 13"/>
          <p:cNvSpPr txBox="1"/>
          <p:nvPr/>
        </p:nvSpPr>
        <p:spPr>
          <a:xfrm>
            <a:off x="13950037" y="7400925"/>
            <a:ext cx="3526275" cy="1533751"/>
          </a:xfrm>
          <a:prstGeom prst="rect">
            <a:avLst/>
          </a:prstGeom>
        </p:spPr>
        <p:txBody>
          <a:bodyPr lIns="0" tIns="0" rIns="0" bIns="0" rtlCol="0" anchor="t">
            <a:spAutoFit/>
          </a:bodyPr>
          <a:lstStyle/>
          <a:p>
            <a:pPr marL="0" lvl="0" indent="0" algn="l">
              <a:lnSpc>
                <a:spcPts val="2087"/>
              </a:lnSpc>
            </a:pPr>
            <a:r>
              <a:rPr lang="en-US" sz="1491">
                <a:solidFill>
                  <a:srgbClr val="000000"/>
                </a:solidFill>
                <a:latin typeface="Montserrat"/>
                <a:ea typeface="Montserrat"/>
                <a:cs typeface="Montserrat"/>
                <a:sym typeface="Montserrat"/>
              </a:rPr>
              <a:t>• Evaluar la viabilidad financiera de proyectos</a:t>
            </a:r>
          </a:p>
          <a:p>
            <a:pPr marL="0" lvl="0" indent="0" algn="l">
              <a:lnSpc>
                <a:spcPts val="2087"/>
              </a:lnSpc>
            </a:pPr>
            <a:r>
              <a:rPr lang="en-US" sz="1491">
                <a:solidFill>
                  <a:srgbClr val="000000"/>
                </a:solidFill>
                <a:latin typeface="Montserrat"/>
                <a:ea typeface="Montserrat"/>
                <a:cs typeface="Montserrat"/>
                <a:sym typeface="Montserrat"/>
              </a:rPr>
              <a:t>• Comparar alternativas de inversión</a:t>
            </a:r>
          </a:p>
          <a:p>
            <a:pPr marL="0" lvl="0" indent="0" algn="l">
              <a:lnSpc>
                <a:spcPts val="2087"/>
              </a:lnSpc>
            </a:pPr>
            <a:r>
              <a:rPr lang="en-US" sz="1491">
                <a:solidFill>
                  <a:srgbClr val="000000"/>
                </a:solidFill>
                <a:latin typeface="Montserrat"/>
                <a:ea typeface="Montserrat"/>
                <a:cs typeface="Montserrat"/>
                <a:sym typeface="Montserrat"/>
              </a:rPr>
              <a:t>• Construir modelos de flujo de caja</a:t>
            </a:r>
          </a:p>
          <a:p>
            <a:pPr marL="0" lvl="0" indent="0" algn="l">
              <a:lnSpc>
                <a:spcPts val="2087"/>
              </a:lnSpc>
            </a:pPr>
            <a:r>
              <a:rPr lang="en-US" sz="1491">
                <a:solidFill>
                  <a:srgbClr val="000000"/>
                </a:solidFill>
                <a:latin typeface="Montserrat"/>
                <a:ea typeface="Montserrat"/>
                <a:cs typeface="Montserrat"/>
                <a:sym typeface="Montserrat"/>
              </a:rPr>
              <a:t>• Aplicar criterios de aceptación o rechazo</a:t>
            </a:r>
          </a:p>
        </p:txBody>
      </p:sp>
      <p:sp>
        <p:nvSpPr>
          <p:cNvPr id="14" name="TextBox 14"/>
          <p:cNvSpPr txBox="1"/>
          <p:nvPr/>
        </p:nvSpPr>
        <p:spPr>
          <a:xfrm>
            <a:off x="13833949" y="336103"/>
            <a:ext cx="4110606" cy="866922"/>
          </a:xfrm>
          <a:prstGeom prst="rect">
            <a:avLst/>
          </a:prstGeom>
        </p:spPr>
        <p:txBody>
          <a:bodyPr lIns="0" tIns="0" rIns="0" bIns="0" rtlCol="0" anchor="t">
            <a:spAutoFit/>
          </a:bodyPr>
          <a:lstStyle/>
          <a:p>
            <a:pPr marL="0" lvl="0" indent="0" algn="r">
              <a:lnSpc>
                <a:spcPts val="6939"/>
              </a:lnSpc>
            </a:pPr>
            <a:r>
              <a:rPr lang="en-US" sz="5596" b="1" spc="-145">
                <a:solidFill>
                  <a:srgbClr val="FFFFFF"/>
                </a:solidFill>
                <a:latin typeface="League Spartan"/>
                <a:ea typeface="League Spartan"/>
                <a:cs typeface="League Spartan"/>
                <a:sym typeface="League Spartan"/>
              </a:rPr>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6546681" y="-1318497"/>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5" name="TextBox 5"/>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173">
                <a:solidFill>
                  <a:srgbClr val="FFFFFF"/>
                </a:solidFill>
                <a:latin typeface="League Spartan"/>
                <a:ea typeface="League Spartan"/>
                <a:cs typeface="League Spartan"/>
                <a:sym typeface="League Spartan"/>
              </a:rPr>
              <a:t>03</a:t>
            </a:r>
          </a:p>
        </p:txBody>
      </p:sp>
      <p:sp>
        <p:nvSpPr>
          <p:cNvPr id="6" name="TextBox 6"/>
          <p:cNvSpPr txBox="1"/>
          <p:nvPr/>
        </p:nvSpPr>
        <p:spPr>
          <a:xfrm>
            <a:off x="1028700" y="1504747"/>
            <a:ext cx="11502416" cy="3618465"/>
          </a:xfrm>
          <a:prstGeom prst="rect">
            <a:avLst/>
          </a:prstGeom>
        </p:spPr>
        <p:txBody>
          <a:bodyPr lIns="0" tIns="0" rIns="0" bIns="0" rtlCol="0" anchor="t">
            <a:spAutoFit/>
          </a:bodyPr>
          <a:lstStyle/>
          <a:p>
            <a:pPr marL="0" lvl="0" indent="0" algn="l">
              <a:lnSpc>
                <a:spcPts val="9552"/>
              </a:lnSpc>
            </a:pPr>
            <a:r>
              <a:rPr lang="en-US" sz="7703" b="1" spc="-200">
                <a:solidFill>
                  <a:srgbClr val="2896AF"/>
                </a:solidFill>
                <a:latin typeface="League Spartan"/>
                <a:ea typeface="League Spartan"/>
                <a:cs typeface="League Spartan"/>
                <a:sym typeface="League Spartan"/>
              </a:rPr>
              <a:t>LOS 3 INDICADORES CLAVE EN EVALUACIÓN DE PROYECTOS</a:t>
            </a:r>
          </a:p>
        </p:txBody>
      </p:sp>
      <p:sp>
        <p:nvSpPr>
          <p:cNvPr id="7" name="TextBox 7"/>
          <p:cNvSpPr txBox="1"/>
          <p:nvPr/>
        </p:nvSpPr>
        <p:spPr>
          <a:xfrm>
            <a:off x="1028700" y="6939527"/>
            <a:ext cx="4065743" cy="1276377"/>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VAN (Valor Actual Neto): Mide la rentabilidad absoluta del proyecto. Calcula la diferencia entre el valor presente de los flujos de caja futuros y la inversión inicial. Si VAN &gt; 0, el proyecto genera valor.</a:t>
            </a:r>
          </a:p>
        </p:txBody>
      </p:sp>
      <p:sp>
        <p:nvSpPr>
          <p:cNvPr id="8" name="TextBox 8"/>
          <p:cNvSpPr txBox="1"/>
          <p:nvPr/>
        </p:nvSpPr>
        <p:spPr>
          <a:xfrm>
            <a:off x="1028700" y="6369052"/>
            <a:ext cx="2776436" cy="417256"/>
          </a:xfrm>
          <a:prstGeom prst="rect">
            <a:avLst/>
          </a:prstGeom>
        </p:spPr>
        <p:txBody>
          <a:bodyPr lIns="0" tIns="0" rIns="0" bIns="0" rtlCol="0" anchor="t">
            <a:spAutoFit/>
          </a:bodyPr>
          <a:lstStyle/>
          <a:p>
            <a:pPr marL="0" lvl="0" indent="0" algn="l">
              <a:lnSpc>
                <a:spcPts val="3101"/>
              </a:lnSpc>
            </a:pPr>
            <a:r>
              <a:rPr lang="en-US" sz="3197" b="1">
                <a:solidFill>
                  <a:srgbClr val="2896AF"/>
                </a:solidFill>
                <a:latin typeface="Montserrat Bold"/>
                <a:ea typeface="Montserrat Bold"/>
                <a:cs typeface="Montserrat Bold"/>
                <a:sym typeface="Montserrat Bold"/>
              </a:rPr>
              <a:t>01</a:t>
            </a:r>
          </a:p>
        </p:txBody>
      </p:sp>
      <p:sp>
        <p:nvSpPr>
          <p:cNvPr id="9" name="TextBox 9"/>
          <p:cNvSpPr txBox="1"/>
          <p:nvPr/>
        </p:nvSpPr>
        <p:spPr>
          <a:xfrm>
            <a:off x="6779908" y="6939527"/>
            <a:ext cx="4065743" cy="1276377"/>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TIR (Tasa Interna de Retorno): Indica la tasa de descuento que hace el VAN igual a cero. Representa el rendimiento porcentual del proyecto. Si TIR &gt; tasa de descuento, el proyecto es viable.</a:t>
            </a:r>
          </a:p>
        </p:txBody>
      </p:sp>
      <p:sp>
        <p:nvSpPr>
          <p:cNvPr id="10" name="TextBox 10"/>
          <p:cNvSpPr txBox="1"/>
          <p:nvPr/>
        </p:nvSpPr>
        <p:spPr>
          <a:xfrm>
            <a:off x="12531116" y="6939527"/>
            <a:ext cx="4065743" cy="1276377"/>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Relación Beneficio-Costo (B/C): Compara el valor presente de los beneficios con el valor presente de los costos. Si B/C &gt; 1, los beneficios superan los costos y el proyecto es rentable.</a:t>
            </a:r>
          </a:p>
        </p:txBody>
      </p:sp>
      <p:sp>
        <p:nvSpPr>
          <p:cNvPr id="11" name="TextBox 11"/>
          <p:cNvSpPr txBox="1"/>
          <p:nvPr/>
        </p:nvSpPr>
        <p:spPr>
          <a:xfrm>
            <a:off x="6779908" y="6369052"/>
            <a:ext cx="2776436" cy="417256"/>
          </a:xfrm>
          <a:prstGeom prst="rect">
            <a:avLst/>
          </a:prstGeom>
        </p:spPr>
        <p:txBody>
          <a:bodyPr lIns="0" tIns="0" rIns="0" bIns="0" rtlCol="0" anchor="t">
            <a:spAutoFit/>
          </a:bodyPr>
          <a:lstStyle/>
          <a:p>
            <a:pPr marL="0" lvl="0" indent="0" algn="l">
              <a:lnSpc>
                <a:spcPts val="3101"/>
              </a:lnSpc>
            </a:pPr>
            <a:r>
              <a:rPr lang="en-US" sz="3197" b="1">
                <a:solidFill>
                  <a:srgbClr val="2896AF"/>
                </a:solidFill>
                <a:latin typeface="Montserrat Bold"/>
                <a:ea typeface="Montserrat Bold"/>
                <a:cs typeface="Montserrat Bold"/>
                <a:sym typeface="Montserrat Bold"/>
              </a:rPr>
              <a:t>02</a:t>
            </a:r>
          </a:p>
        </p:txBody>
      </p:sp>
      <p:sp>
        <p:nvSpPr>
          <p:cNvPr id="12" name="TextBox 12"/>
          <p:cNvSpPr txBox="1"/>
          <p:nvPr/>
        </p:nvSpPr>
        <p:spPr>
          <a:xfrm>
            <a:off x="12531116" y="6369052"/>
            <a:ext cx="2776436" cy="417256"/>
          </a:xfrm>
          <a:prstGeom prst="rect">
            <a:avLst/>
          </a:prstGeom>
        </p:spPr>
        <p:txBody>
          <a:bodyPr lIns="0" tIns="0" rIns="0" bIns="0" rtlCol="0" anchor="t">
            <a:spAutoFit/>
          </a:bodyPr>
          <a:lstStyle/>
          <a:p>
            <a:pPr marL="0" lvl="0" indent="0" algn="l">
              <a:lnSpc>
                <a:spcPts val="3101"/>
              </a:lnSpc>
            </a:pPr>
            <a:r>
              <a:rPr lang="en-US" sz="3197" b="1">
                <a:solidFill>
                  <a:srgbClr val="2896AF"/>
                </a:solidFill>
                <a:latin typeface="Montserrat Bold"/>
                <a:ea typeface="Montserrat Bold"/>
                <a:cs typeface="Montserrat Bold"/>
                <a:sym typeface="Montserrat Bold"/>
              </a:rPr>
              <a:t>03</a:t>
            </a:r>
          </a:p>
        </p:txBody>
      </p:sp>
      <p:sp>
        <p:nvSpPr>
          <p:cNvPr id="13" name="Freeform 13"/>
          <p:cNvSpPr/>
          <p:nvPr/>
        </p:nvSpPr>
        <p:spPr>
          <a:xfrm rot="-8182100" flipH="1">
            <a:off x="6041485" y="324623"/>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14" name="Freeform 14"/>
          <p:cNvSpPr/>
          <p:nvPr/>
        </p:nvSpPr>
        <p:spPr>
          <a:xfrm rot="-8182100" flipH="1">
            <a:off x="-7777968" y="8019301"/>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6546681" y="-1318497"/>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5" name="TextBox 5"/>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04</a:t>
            </a:r>
          </a:p>
        </p:txBody>
      </p:sp>
      <p:sp>
        <p:nvSpPr>
          <p:cNvPr id="6" name="Freeform 6"/>
          <p:cNvSpPr/>
          <p:nvPr/>
        </p:nvSpPr>
        <p:spPr>
          <a:xfrm rot="-2186176" flipH="1">
            <a:off x="-3025893" y="-1956290"/>
            <a:ext cx="16674122" cy="5366036"/>
          </a:xfrm>
          <a:custGeom>
            <a:avLst/>
            <a:gdLst/>
            <a:ahLst/>
            <a:cxnLst/>
            <a:rect l="l" t="t" r="r" b="b"/>
            <a:pathLst>
              <a:path w="16674122" h="5366036">
                <a:moveTo>
                  <a:pt x="16674121" y="0"/>
                </a:moveTo>
                <a:lnTo>
                  <a:pt x="0" y="0"/>
                </a:lnTo>
                <a:lnTo>
                  <a:pt x="0" y="5366036"/>
                </a:lnTo>
                <a:lnTo>
                  <a:pt x="16674121" y="5366036"/>
                </a:lnTo>
                <a:lnTo>
                  <a:pt x="16674121"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185594" y="-678406"/>
            <a:ext cx="7066479" cy="11962928"/>
            <a:chOff x="0" y="0"/>
            <a:chExt cx="1094782" cy="1853371"/>
          </a:xfrm>
        </p:grpSpPr>
        <p:sp>
          <p:nvSpPr>
            <p:cNvPr id="8" name="Freeform 8"/>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4"/>
              <a:stretch>
                <a:fillRect t="-1815" b="-1815"/>
              </a:stretch>
            </a:blipFill>
            <a:ln w="19050" cap="rnd">
              <a:solidFill>
                <a:srgbClr val="FAFAFA"/>
              </a:solidFill>
              <a:prstDash val="solid"/>
              <a:round/>
            </a:ln>
          </p:spPr>
        </p:sp>
      </p:grpSp>
      <p:sp>
        <p:nvSpPr>
          <p:cNvPr id="9" name="TextBox 9"/>
          <p:cNvSpPr txBox="1"/>
          <p:nvPr/>
        </p:nvSpPr>
        <p:spPr>
          <a:xfrm>
            <a:off x="7125348" y="2076136"/>
            <a:ext cx="8413660" cy="3261559"/>
          </a:xfrm>
          <a:prstGeom prst="rect">
            <a:avLst/>
          </a:prstGeom>
        </p:spPr>
        <p:txBody>
          <a:bodyPr lIns="0" tIns="0" rIns="0" bIns="0" rtlCol="0" anchor="t">
            <a:spAutoFit/>
          </a:bodyPr>
          <a:lstStyle/>
          <a:p>
            <a:pPr marL="0" lvl="0" indent="0" algn="l">
              <a:lnSpc>
                <a:spcPts val="12971"/>
              </a:lnSpc>
            </a:pPr>
            <a:r>
              <a:rPr lang="en-US" sz="10460" b="1" spc="-271">
                <a:solidFill>
                  <a:srgbClr val="2896AF"/>
                </a:solidFill>
                <a:latin typeface="League Spartan"/>
                <a:ea typeface="League Spartan"/>
                <a:cs typeface="League Spartan"/>
                <a:sym typeface="League Spartan"/>
              </a:rPr>
              <a:t>¿QUÉ ES EL VAN?</a:t>
            </a:r>
          </a:p>
        </p:txBody>
      </p:sp>
      <p:sp>
        <p:nvSpPr>
          <p:cNvPr id="10" name="TextBox 10"/>
          <p:cNvSpPr txBox="1"/>
          <p:nvPr/>
        </p:nvSpPr>
        <p:spPr>
          <a:xfrm>
            <a:off x="7125348" y="7516206"/>
            <a:ext cx="5843389" cy="3206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Valor Actual Neto</a:t>
            </a:r>
          </a:p>
        </p:txBody>
      </p:sp>
      <p:sp>
        <p:nvSpPr>
          <p:cNvPr id="11" name="TextBox 11"/>
          <p:cNvSpPr txBox="1"/>
          <p:nvPr/>
        </p:nvSpPr>
        <p:spPr>
          <a:xfrm>
            <a:off x="7125348" y="8106300"/>
            <a:ext cx="7472902" cy="643786"/>
          </a:xfrm>
          <a:prstGeom prst="rect">
            <a:avLst/>
          </a:prstGeom>
        </p:spPr>
        <p:txBody>
          <a:bodyPr lIns="0" tIns="0" rIns="0" bIns="0" rtlCol="0" anchor="t">
            <a:spAutoFit/>
          </a:bodyPr>
          <a:lstStyle/>
          <a:p>
            <a:pPr marL="0" lvl="0" indent="0" algn="l">
              <a:lnSpc>
                <a:spcPts val="1790"/>
              </a:lnSpc>
            </a:pPr>
            <a:r>
              <a:rPr lang="en-US" sz="1279">
                <a:solidFill>
                  <a:srgbClr val="000000"/>
                </a:solidFill>
                <a:latin typeface="Montserrat"/>
                <a:ea typeface="Montserrat"/>
                <a:cs typeface="Montserrat"/>
                <a:sym typeface="Montserrat"/>
              </a:rPr>
              <a:t>El VAN es la diferencia entre el valor presente de los flujos de efectivo futuros y la inversión inicial. Fórmula: VAN = Σ [Ft / (1+k)^t] - I₀. Criterio de decisión: Si VAN &gt; 0, el proyecto es viable y genera valor. Si VAN = 0, el proyecto es indiferente. Si VAN &lt; 0, el proyecto debe rechazarse.</a:t>
            </a:r>
          </a:p>
        </p:txBody>
      </p:sp>
      <p:sp>
        <p:nvSpPr>
          <p:cNvPr id="12" name="Freeform 12"/>
          <p:cNvSpPr/>
          <p:nvPr/>
        </p:nvSpPr>
        <p:spPr>
          <a:xfrm rot="-2186176" flipH="1">
            <a:off x="9377890" y="3748729"/>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9144000" y="5328877"/>
            <a:ext cx="8115300" cy="2614973"/>
          </a:xfrm>
          <a:prstGeom prst="rect">
            <a:avLst/>
          </a:prstGeom>
        </p:spPr>
        <p:txBody>
          <a:bodyPr lIns="0" tIns="0" rIns="0" bIns="0" rtlCol="0" anchor="t">
            <a:spAutoFit/>
          </a:bodyPr>
          <a:lstStyle/>
          <a:p>
            <a:pPr marL="0" lvl="0" indent="0" algn="r">
              <a:lnSpc>
                <a:spcPts val="10374"/>
              </a:lnSpc>
            </a:pPr>
            <a:r>
              <a:rPr lang="en-US" sz="8366" b="1" spc="-217">
                <a:solidFill>
                  <a:srgbClr val="2896AF"/>
                </a:solidFill>
                <a:latin typeface="League Spartan"/>
                <a:ea typeface="League Spartan"/>
                <a:cs typeface="League Spartan"/>
                <a:sym typeface="League Spartan"/>
              </a:rPr>
              <a:t>CÁLCULO DEL VAN EN EXCEL</a:t>
            </a:r>
          </a:p>
        </p:txBody>
      </p:sp>
      <p:sp>
        <p:nvSpPr>
          <p:cNvPr id="3" name="Freeform 3"/>
          <p:cNvSpPr/>
          <p:nvPr/>
        </p:nvSpPr>
        <p:spPr>
          <a:xfrm rot="235866" flipH="1">
            <a:off x="1671348" y="-1247631"/>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546681" y="-1318497"/>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6" name="TextBox 6"/>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7" name="TextBox 7"/>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05</a:t>
            </a:r>
          </a:p>
        </p:txBody>
      </p:sp>
      <p:sp>
        <p:nvSpPr>
          <p:cNvPr id="8" name="TextBox 8"/>
          <p:cNvSpPr txBox="1"/>
          <p:nvPr/>
        </p:nvSpPr>
        <p:spPr>
          <a:xfrm>
            <a:off x="5942666" y="7482988"/>
            <a:ext cx="4065743" cy="1664970"/>
          </a:xfrm>
          <a:prstGeom prst="rect">
            <a:avLst/>
          </a:prstGeom>
        </p:spPr>
        <p:txBody>
          <a:bodyPr lIns="0" tIns="0" rIns="0" bIns="0" rtlCol="0" anchor="t">
            <a:spAutoFit/>
          </a:bodyPr>
          <a:lstStyle/>
          <a:p>
            <a:pPr marL="0" lvl="0" indent="0" algn="l">
              <a:lnSpc>
                <a:spcPts val="1679"/>
              </a:lnSpc>
            </a:pPr>
            <a:r>
              <a:rPr lang="en-US" sz="1200">
                <a:solidFill>
                  <a:srgbClr val="000000"/>
                </a:solidFill>
                <a:latin typeface="Montserrat"/>
                <a:ea typeface="Montserrat"/>
                <a:cs typeface="Montserrat"/>
                <a:sym typeface="Montserrat"/>
              </a:rPr>
              <a:t>Ejemplo práctico:</a:t>
            </a:r>
          </a:p>
          <a:p>
            <a:pPr marL="0" lvl="0" indent="0" algn="l">
              <a:lnSpc>
                <a:spcPts val="1679"/>
              </a:lnSpc>
            </a:pPr>
            <a:r>
              <a:rPr lang="en-US" sz="1200">
                <a:solidFill>
                  <a:srgbClr val="000000"/>
                </a:solidFill>
                <a:latin typeface="Montserrat"/>
                <a:ea typeface="Montserrat"/>
                <a:cs typeface="Montserrat"/>
                <a:sym typeface="Montserrat"/>
              </a:rPr>
              <a:t>Inversión inicial: -$10,000</a:t>
            </a:r>
          </a:p>
          <a:p>
            <a:pPr marL="0" lvl="0" indent="0" algn="l">
              <a:lnSpc>
                <a:spcPts val="1679"/>
              </a:lnSpc>
            </a:pPr>
            <a:r>
              <a:rPr lang="en-US" sz="1200">
                <a:solidFill>
                  <a:srgbClr val="000000"/>
                </a:solidFill>
                <a:latin typeface="Montserrat"/>
                <a:ea typeface="Montserrat"/>
                <a:cs typeface="Montserrat"/>
                <a:sym typeface="Montserrat"/>
              </a:rPr>
              <a:t>Flujo Año 1: $3,000</a:t>
            </a:r>
          </a:p>
          <a:p>
            <a:pPr marL="0" lvl="0" indent="0" algn="l">
              <a:lnSpc>
                <a:spcPts val="1679"/>
              </a:lnSpc>
            </a:pPr>
            <a:r>
              <a:rPr lang="en-US" sz="1200">
                <a:solidFill>
                  <a:srgbClr val="000000"/>
                </a:solidFill>
                <a:latin typeface="Montserrat"/>
                <a:ea typeface="Montserrat"/>
                <a:cs typeface="Montserrat"/>
                <a:sym typeface="Montserrat"/>
              </a:rPr>
              <a:t>Flujo Año 2: $4,000</a:t>
            </a:r>
          </a:p>
          <a:p>
            <a:pPr marL="0" lvl="0" indent="0" algn="l">
              <a:lnSpc>
                <a:spcPts val="1679"/>
              </a:lnSpc>
            </a:pPr>
            <a:r>
              <a:rPr lang="en-US" sz="1200">
                <a:solidFill>
                  <a:srgbClr val="000000"/>
                </a:solidFill>
                <a:latin typeface="Montserrat"/>
                <a:ea typeface="Montserrat"/>
                <a:cs typeface="Montserrat"/>
                <a:sym typeface="Montserrat"/>
              </a:rPr>
              <a:t>Flujo Año 3: $5,000</a:t>
            </a:r>
          </a:p>
          <a:p>
            <a:pPr marL="0" lvl="0" indent="0" algn="l">
              <a:lnSpc>
                <a:spcPts val="1679"/>
              </a:lnSpc>
            </a:pPr>
            <a:r>
              <a:rPr lang="en-US" sz="1200">
                <a:solidFill>
                  <a:srgbClr val="000000"/>
                </a:solidFill>
                <a:latin typeface="Montserrat"/>
                <a:ea typeface="Montserrat"/>
                <a:cs typeface="Montserrat"/>
                <a:sym typeface="Montserrat"/>
              </a:rPr>
              <a:t>Tasa: 10%</a:t>
            </a:r>
          </a:p>
          <a:p>
            <a:pPr marL="0" lvl="0" indent="0" algn="l">
              <a:lnSpc>
                <a:spcPts val="1679"/>
              </a:lnSpc>
            </a:pPr>
            <a:r>
              <a:rPr lang="en-US" sz="1200">
                <a:solidFill>
                  <a:srgbClr val="000000"/>
                </a:solidFill>
                <a:latin typeface="Montserrat"/>
                <a:ea typeface="Montserrat"/>
                <a:cs typeface="Montserrat"/>
                <a:sym typeface="Montserrat"/>
              </a:rPr>
              <a:t>=VNA(10%;B2:B4)+B1</a:t>
            </a:r>
          </a:p>
          <a:p>
            <a:pPr marL="0" lvl="0" indent="0" algn="l">
              <a:lnSpc>
                <a:spcPts val="1679"/>
              </a:lnSpc>
            </a:pPr>
            <a:r>
              <a:rPr lang="en-US" sz="1200">
                <a:solidFill>
                  <a:srgbClr val="000000"/>
                </a:solidFill>
                <a:latin typeface="Montserrat"/>
                <a:ea typeface="Montserrat"/>
                <a:cs typeface="Montserrat"/>
                <a:sym typeface="Montserrat"/>
              </a:rPr>
              <a:t>Resultado: $413.22</a:t>
            </a:r>
          </a:p>
        </p:txBody>
      </p:sp>
      <p:sp>
        <p:nvSpPr>
          <p:cNvPr id="9" name="TextBox 9"/>
          <p:cNvSpPr txBox="1"/>
          <p:nvPr/>
        </p:nvSpPr>
        <p:spPr>
          <a:xfrm>
            <a:off x="5942666" y="5532564"/>
            <a:ext cx="4065743" cy="1245870"/>
          </a:xfrm>
          <a:prstGeom prst="rect">
            <a:avLst/>
          </a:prstGeom>
        </p:spPr>
        <p:txBody>
          <a:bodyPr lIns="0" tIns="0" rIns="0" bIns="0" rtlCol="0" anchor="t">
            <a:spAutoFit/>
          </a:bodyPr>
          <a:lstStyle/>
          <a:p>
            <a:pPr marL="0" lvl="0" indent="0" algn="l">
              <a:lnSpc>
                <a:spcPts val="1679"/>
              </a:lnSpc>
            </a:pPr>
            <a:r>
              <a:rPr lang="en-US" sz="1200">
                <a:solidFill>
                  <a:srgbClr val="000000"/>
                </a:solidFill>
                <a:latin typeface="Montserrat"/>
                <a:ea typeface="Montserrat"/>
                <a:cs typeface="Montserrat"/>
                <a:sym typeface="Montserrat"/>
              </a:rPr>
              <a:t>Función VNA en Excel:</a:t>
            </a:r>
          </a:p>
          <a:p>
            <a:pPr marL="0" lvl="0" indent="0" algn="l">
              <a:lnSpc>
                <a:spcPts val="1679"/>
              </a:lnSpc>
            </a:pPr>
            <a:r>
              <a:rPr lang="en-US" sz="1200">
                <a:solidFill>
                  <a:srgbClr val="000000"/>
                </a:solidFill>
                <a:latin typeface="Montserrat"/>
                <a:ea typeface="Montserrat"/>
                <a:cs typeface="Montserrat"/>
                <a:sym typeface="Montserrat"/>
              </a:rPr>
              <a:t>Sintaxis: =VNA(tasa;valor1;valor2;...)</a:t>
            </a:r>
          </a:p>
          <a:p>
            <a:pPr marL="0" lvl="0" indent="0" algn="l">
              <a:lnSpc>
                <a:spcPts val="1679"/>
              </a:lnSpc>
            </a:pPr>
            <a:r>
              <a:rPr lang="en-US" sz="1200">
                <a:solidFill>
                  <a:srgbClr val="000000"/>
                </a:solidFill>
                <a:latin typeface="Montserrat"/>
                <a:ea typeface="Montserrat"/>
                <a:cs typeface="Montserrat"/>
                <a:sym typeface="Montserrat"/>
              </a:rPr>
              <a:t>• tasa: tasa de descuento por período</a:t>
            </a:r>
          </a:p>
          <a:p>
            <a:pPr marL="0" lvl="0" indent="0" algn="l">
              <a:lnSpc>
                <a:spcPts val="1679"/>
              </a:lnSpc>
            </a:pPr>
            <a:r>
              <a:rPr lang="en-US" sz="1200">
                <a:solidFill>
                  <a:srgbClr val="000000"/>
                </a:solidFill>
                <a:latin typeface="Montserrat"/>
                <a:ea typeface="Montserrat"/>
                <a:cs typeface="Montserrat"/>
                <a:sym typeface="Montserrat"/>
              </a:rPr>
              <a:t>• valor1, valor2...: flujos de caja futuros</a:t>
            </a:r>
          </a:p>
          <a:p>
            <a:pPr marL="0" lvl="0" indent="0" algn="l">
              <a:lnSpc>
                <a:spcPts val="1679"/>
              </a:lnSpc>
            </a:pPr>
            <a:r>
              <a:rPr lang="en-US" sz="1200">
                <a:solidFill>
                  <a:srgbClr val="000000"/>
                </a:solidFill>
                <a:latin typeface="Montserrat"/>
                <a:ea typeface="Montserrat"/>
                <a:cs typeface="Montserrat"/>
                <a:sym typeface="Montserrat"/>
              </a:rPr>
              <a:t>Nota: La inversión inicial se suma aparte ya que ocurre en el período 0.</a:t>
            </a:r>
          </a:p>
        </p:txBody>
      </p:sp>
      <p:grpSp>
        <p:nvGrpSpPr>
          <p:cNvPr id="10" name="Group 10"/>
          <p:cNvGrpSpPr/>
          <p:nvPr/>
        </p:nvGrpSpPr>
        <p:grpSpPr>
          <a:xfrm>
            <a:off x="-2504539" y="-624012"/>
            <a:ext cx="7066479" cy="11962928"/>
            <a:chOff x="0" y="0"/>
            <a:chExt cx="1094782" cy="1853371"/>
          </a:xfrm>
        </p:grpSpPr>
        <p:sp>
          <p:nvSpPr>
            <p:cNvPr id="11" name="Freeform 11"/>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4"/>
              <a:stretch>
                <a:fillRect t="-1815" b="-1815"/>
              </a:stretch>
            </a:blipFill>
            <a:ln w="19050" cap="rnd">
              <a:solidFill>
                <a:srgbClr val="FAFAFA"/>
              </a:solidFill>
              <a:prstDash val="solid"/>
              <a:round/>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2186176" flipH="1">
            <a:off x="5855636" y="3716115"/>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546681" y="-1318497"/>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5" name="TextBox 5"/>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6" name="TextBox 6"/>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06</a:t>
            </a:r>
          </a:p>
        </p:txBody>
      </p:sp>
      <p:sp>
        <p:nvSpPr>
          <p:cNvPr id="7" name="TextBox 7"/>
          <p:cNvSpPr txBox="1"/>
          <p:nvPr/>
        </p:nvSpPr>
        <p:spPr>
          <a:xfrm>
            <a:off x="1028700" y="1000125"/>
            <a:ext cx="12493583" cy="2606669"/>
          </a:xfrm>
          <a:prstGeom prst="rect">
            <a:avLst/>
          </a:prstGeom>
        </p:spPr>
        <p:txBody>
          <a:bodyPr lIns="0" tIns="0" rIns="0" bIns="0" rtlCol="0" anchor="t">
            <a:spAutoFit/>
          </a:bodyPr>
          <a:lstStyle/>
          <a:p>
            <a:pPr marL="0" lvl="0" indent="0" algn="l">
              <a:lnSpc>
                <a:spcPts val="10367"/>
              </a:lnSpc>
            </a:pPr>
            <a:r>
              <a:rPr lang="en-US" sz="8360" b="1" spc="-217">
                <a:solidFill>
                  <a:srgbClr val="2896AF"/>
                </a:solidFill>
                <a:latin typeface="League Spartan"/>
                <a:ea typeface="League Spartan"/>
                <a:cs typeface="League Spartan"/>
                <a:sym typeface="League Spartan"/>
              </a:rPr>
              <a:t>EJERCICIO PRÁCTICO: CÁLCULO DEL VAN</a:t>
            </a:r>
          </a:p>
        </p:txBody>
      </p:sp>
      <p:sp>
        <p:nvSpPr>
          <p:cNvPr id="8" name="TextBox 8"/>
          <p:cNvSpPr txBox="1"/>
          <p:nvPr/>
        </p:nvSpPr>
        <p:spPr>
          <a:xfrm>
            <a:off x="1028700" y="4525893"/>
            <a:ext cx="2776436"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Datos del Proyecto</a:t>
            </a:r>
          </a:p>
        </p:txBody>
      </p:sp>
      <p:sp>
        <p:nvSpPr>
          <p:cNvPr id="9" name="TextBox 9"/>
          <p:cNvSpPr txBox="1"/>
          <p:nvPr/>
        </p:nvSpPr>
        <p:spPr>
          <a:xfrm>
            <a:off x="7769297" y="4525893"/>
            <a:ext cx="4374395" cy="3206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Solución en Excel</a:t>
            </a:r>
          </a:p>
        </p:txBody>
      </p:sp>
      <p:sp>
        <p:nvSpPr>
          <p:cNvPr id="10" name="TextBox 10"/>
          <p:cNvSpPr txBox="1"/>
          <p:nvPr/>
        </p:nvSpPr>
        <p:spPr>
          <a:xfrm>
            <a:off x="1028700" y="5413251"/>
            <a:ext cx="5370282" cy="1533552"/>
          </a:xfrm>
          <a:prstGeom prst="rect">
            <a:avLst/>
          </a:prstGeom>
        </p:spPr>
        <p:txBody>
          <a:bodyPr lIns="0" tIns="0" rIns="0" bIns="0" rtlCol="0" anchor="t">
            <a:spAutoFit/>
          </a:bodyPr>
          <a:lstStyle/>
          <a:p>
            <a:pPr marL="0" lvl="0" indent="0" algn="l">
              <a:lnSpc>
                <a:spcPts val="2098"/>
              </a:lnSpc>
            </a:pPr>
            <a:r>
              <a:rPr lang="en-US" sz="1498">
                <a:solidFill>
                  <a:srgbClr val="000000"/>
                </a:solidFill>
                <a:latin typeface="Montserrat"/>
                <a:ea typeface="Montserrat"/>
                <a:cs typeface="Montserrat"/>
                <a:sym typeface="Montserrat"/>
              </a:rPr>
              <a:t>• Inversión inicial: $50,000</a:t>
            </a:r>
          </a:p>
          <a:p>
            <a:pPr marL="0" lvl="0" indent="0" algn="l">
              <a:lnSpc>
                <a:spcPts val="2098"/>
              </a:lnSpc>
            </a:pPr>
            <a:r>
              <a:rPr lang="en-US" sz="1498">
                <a:solidFill>
                  <a:srgbClr val="000000"/>
                </a:solidFill>
                <a:latin typeface="Montserrat"/>
                <a:ea typeface="Montserrat"/>
                <a:cs typeface="Montserrat"/>
                <a:sym typeface="Montserrat"/>
              </a:rPr>
              <a:t>• Tasa de descuento: 10%</a:t>
            </a:r>
          </a:p>
          <a:p>
            <a:pPr marL="0" lvl="0" indent="0" algn="l">
              <a:lnSpc>
                <a:spcPts val="2098"/>
              </a:lnSpc>
            </a:pPr>
            <a:r>
              <a:rPr lang="en-US" sz="1498">
                <a:solidFill>
                  <a:srgbClr val="000000"/>
                </a:solidFill>
                <a:latin typeface="Montserrat"/>
                <a:ea typeface="Montserrat"/>
                <a:cs typeface="Montserrat"/>
                <a:sym typeface="Montserrat"/>
              </a:rPr>
              <a:t>• Flujos de caja anuales:</a:t>
            </a:r>
          </a:p>
          <a:p>
            <a:pPr marL="0" lvl="0" indent="0" algn="l">
              <a:lnSpc>
                <a:spcPts val="2098"/>
              </a:lnSpc>
            </a:pPr>
            <a:r>
              <a:rPr lang="en-US" sz="1498">
                <a:solidFill>
                  <a:srgbClr val="000000"/>
                </a:solidFill>
                <a:latin typeface="Montserrat"/>
                <a:ea typeface="Montserrat"/>
                <a:cs typeface="Montserrat"/>
                <a:sym typeface="Montserrat"/>
              </a:rPr>
              <a:t>Año 1: $12,000 | Año 2: $15,000</a:t>
            </a:r>
          </a:p>
          <a:p>
            <a:pPr marL="0" lvl="0" indent="0" algn="l">
              <a:lnSpc>
                <a:spcPts val="2098"/>
              </a:lnSpc>
            </a:pPr>
            <a:r>
              <a:rPr lang="en-US" sz="1498">
                <a:solidFill>
                  <a:srgbClr val="000000"/>
                </a:solidFill>
                <a:latin typeface="Montserrat"/>
                <a:ea typeface="Montserrat"/>
                <a:cs typeface="Montserrat"/>
                <a:sym typeface="Montserrat"/>
              </a:rPr>
              <a:t>Año 3: $18,000 | Año 4: $20,000</a:t>
            </a:r>
          </a:p>
          <a:p>
            <a:pPr marL="0" lvl="0" indent="0" algn="l">
              <a:lnSpc>
                <a:spcPts val="2098"/>
              </a:lnSpc>
            </a:pPr>
            <a:r>
              <a:rPr lang="en-US" sz="1498">
                <a:solidFill>
                  <a:srgbClr val="000000"/>
                </a:solidFill>
                <a:latin typeface="Montserrat"/>
                <a:ea typeface="Montserrat"/>
                <a:cs typeface="Montserrat"/>
                <a:sym typeface="Montserrat"/>
              </a:rPr>
              <a:t>Año 5: $22,000</a:t>
            </a:r>
          </a:p>
        </p:txBody>
      </p:sp>
      <p:sp>
        <p:nvSpPr>
          <p:cNvPr id="11" name="TextBox 11"/>
          <p:cNvSpPr txBox="1"/>
          <p:nvPr/>
        </p:nvSpPr>
        <p:spPr>
          <a:xfrm>
            <a:off x="7769297" y="5413251"/>
            <a:ext cx="5370282" cy="1276377"/>
          </a:xfrm>
          <a:prstGeom prst="rect">
            <a:avLst/>
          </a:prstGeom>
        </p:spPr>
        <p:txBody>
          <a:bodyPr lIns="0" tIns="0" rIns="0" bIns="0" rtlCol="0" anchor="t">
            <a:spAutoFit/>
          </a:bodyPr>
          <a:lstStyle/>
          <a:p>
            <a:pPr marL="323622" lvl="1" indent="-161811" algn="l">
              <a:lnSpc>
                <a:spcPts val="2098"/>
              </a:lnSpc>
              <a:buAutoNum type="arabicPeriod"/>
            </a:pPr>
            <a:r>
              <a:rPr lang="en-US" sz="1498">
                <a:solidFill>
                  <a:srgbClr val="000000"/>
                </a:solidFill>
                <a:latin typeface="Montserrat"/>
                <a:ea typeface="Montserrat"/>
                <a:cs typeface="Montserrat"/>
                <a:sym typeface="Montserrat"/>
              </a:rPr>
              <a:t>Ingresa la inversión en A1: -50000</a:t>
            </a:r>
          </a:p>
          <a:p>
            <a:pPr marL="323622" lvl="1" indent="-161811" algn="l">
              <a:lnSpc>
                <a:spcPts val="2098"/>
              </a:lnSpc>
              <a:buAutoNum type="arabicPeriod"/>
            </a:pPr>
            <a:r>
              <a:rPr lang="en-US" sz="1498">
                <a:solidFill>
                  <a:srgbClr val="000000"/>
                </a:solidFill>
                <a:latin typeface="Montserrat"/>
                <a:ea typeface="Montserrat"/>
                <a:cs typeface="Montserrat"/>
                <a:sym typeface="Montserrat"/>
              </a:rPr>
              <a:t>Flujos en A2:A6 (12000 a 22000)</a:t>
            </a:r>
          </a:p>
          <a:p>
            <a:pPr marL="323622" lvl="1" indent="-161811" algn="l">
              <a:lnSpc>
                <a:spcPts val="2098"/>
              </a:lnSpc>
              <a:buAutoNum type="arabicPeriod"/>
            </a:pPr>
            <a:r>
              <a:rPr lang="en-US" sz="1498">
                <a:solidFill>
                  <a:srgbClr val="000000"/>
                </a:solidFill>
                <a:latin typeface="Montserrat"/>
                <a:ea typeface="Montserrat"/>
                <a:cs typeface="Montserrat"/>
                <a:sym typeface="Montserrat"/>
              </a:rPr>
              <a:t>Tasa en B1: 10%</a:t>
            </a:r>
          </a:p>
          <a:p>
            <a:pPr marL="323622" lvl="1" indent="-161811" algn="l">
              <a:lnSpc>
                <a:spcPts val="2098"/>
              </a:lnSpc>
              <a:buAutoNum type="arabicPeriod"/>
            </a:pPr>
            <a:r>
              <a:rPr lang="en-US" sz="1498">
                <a:solidFill>
                  <a:srgbClr val="000000"/>
                </a:solidFill>
                <a:latin typeface="Montserrat"/>
                <a:ea typeface="Montserrat"/>
                <a:cs typeface="Montserrat"/>
                <a:sym typeface="Montserrat"/>
              </a:rPr>
              <a:t>Fórmula: =VNA(B1,A2:A6)+A1</a:t>
            </a:r>
          </a:p>
          <a:p>
            <a:pPr marL="323622" lvl="1" indent="-161811" algn="l">
              <a:lnSpc>
                <a:spcPts val="2098"/>
              </a:lnSpc>
              <a:buAutoNum type="arabicPeriod"/>
            </a:pPr>
            <a:r>
              <a:rPr lang="en-US" sz="1498">
                <a:solidFill>
                  <a:srgbClr val="000000"/>
                </a:solidFill>
                <a:latin typeface="Montserrat"/>
                <a:ea typeface="Montserrat"/>
                <a:cs typeface="Montserrat"/>
                <a:sym typeface="Montserrat"/>
              </a:rPr>
              <a:t>Resultado: $14,834.58 (Proyecto viable)</a:t>
            </a:r>
          </a:p>
        </p:txBody>
      </p:sp>
      <p:grpSp>
        <p:nvGrpSpPr>
          <p:cNvPr id="12" name="Group 12"/>
          <p:cNvGrpSpPr/>
          <p:nvPr/>
        </p:nvGrpSpPr>
        <p:grpSpPr>
          <a:xfrm>
            <a:off x="881808" y="8107019"/>
            <a:ext cx="16524383" cy="3548655"/>
            <a:chOff x="0" y="0"/>
            <a:chExt cx="2560059" cy="549779"/>
          </a:xfrm>
        </p:grpSpPr>
        <p:sp>
          <p:nvSpPr>
            <p:cNvPr id="13" name="Freeform 13"/>
            <p:cNvSpPr/>
            <p:nvPr/>
          </p:nvSpPr>
          <p:spPr>
            <a:xfrm>
              <a:off x="0" y="0"/>
              <a:ext cx="2560059" cy="549779"/>
            </a:xfrm>
            <a:custGeom>
              <a:avLst/>
              <a:gdLst/>
              <a:ahLst/>
              <a:cxnLst/>
              <a:rect l="l" t="t" r="r" b="b"/>
              <a:pathLst>
                <a:path w="2560059" h="549779">
                  <a:moveTo>
                    <a:pt x="14055" y="0"/>
                  </a:moveTo>
                  <a:lnTo>
                    <a:pt x="2546004" y="0"/>
                  </a:lnTo>
                  <a:cubicBezTo>
                    <a:pt x="2553767" y="0"/>
                    <a:pt x="2560059" y="6293"/>
                    <a:pt x="2560059" y="14055"/>
                  </a:cubicBezTo>
                  <a:lnTo>
                    <a:pt x="2560059" y="535724"/>
                  </a:lnTo>
                  <a:cubicBezTo>
                    <a:pt x="2560059" y="543487"/>
                    <a:pt x="2553767" y="549779"/>
                    <a:pt x="2546004" y="549779"/>
                  </a:cubicBezTo>
                  <a:lnTo>
                    <a:pt x="14055" y="549779"/>
                  </a:lnTo>
                  <a:cubicBezTo>
                    <a:pt x="6293" y="549779"/>
                    <a:pt x="0" y="543487"/>
                    <a:pt x="0" y="535724"/>
                  </a:cubicBezTo>
                  <a:lnTo>
                    <a:pt x="0" y="14055"/>
                  </a:lnTo>
                  <a:cubicBezTo>
                    <a:pt x="0" y="6293"/>
                    <a:pt x="6293" y="0"/>
                    <a:pt x="14055" y="0"/>
                  </a:cubicBezTo>
                  <a:close/>
                </a:path>
              </a:pathLst>
            </a:custGeom>
            <a:blipFill>
              <a:blip r:embed="rId4"/>
              <a:stretch>
                <a:fillRect t="-82710" b="-82710"/>
              </a:stretch>
            </a:blipFill>
            <a:ln w="19050" cap="rnd">
              <a:solidFill>
                <a:srgbClr val="FAFAFA"/>
              </a:solidFill>
              <a:prstDash val="solid"/>
              <a:round/>
            </a:ln>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6546681" y="-1318497"/>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4" name="TextBox 4"/>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5" name="TextBox 5"/>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07</a:t>
            </a:r>
          </a:p>
        </p:txBody>
      </p:sp>
      <p:sp>
        <p:nvSpPr>
          <p:cNvPr id="6" name="Freeform 6"/>
          <p:cNvSpPr/>
          <p:nvPr/>
        </p:nvSpPr>
        <p:spPr>
          <a:xfrm rot="-2186176" flipH="1">
            <a:off x="-3025893" y="-1956290"/>
            <a:ext cx="16674122" cy="5366036"/>
          </a:xfrm>
          <a:custGeom>
            <a:avLst/>
            <a:gdLst/>
            <a:ahLst/>
            <a:cxnLst/>
            <a:rect l="l" t="t" r="r" b="b"/>
            <a:pathLst>
              <a:path w="16674122" h="5366036">
                <a:moveTo>
                  <a:pt x="16674121" y="0"/>
                </a:moveTo>
                <a:lnTo>
                  <a:pt x="0" y="0"/>
                </a:lnTo>
                <a:lnTo>
                  <a:pt x="0" y="5366036"/>
                </a:lnTo>
                <a:lnTo>
                  <a:pt x="16674121" y="5366036"/>
                </a:lnTo>
                <a:lnTo>
                  <a:pt x="16674121"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185594" y="-678406"/>
            <a:ext cx="7066479" cy="11962928"/>
            <a:chOff x="0" y="0"/>
            <a:chExt cx="1094782" cy="1853371"/>
          </a:xfrm>
        </p:grpSpPr>
        <p:sp>
          <p:nvSpPr>
            <p:cNvPr id="8" name="Freeform 8"/>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4"/>
              <a:stretch>
                <a:fillRect t="-1815" b="-1815"/>
              </a:stretch>
            </a:blipFill>
            <a:ln w="19050" cap="rnd">
              <a:solidFill>
                <a:srgbClr val="FAFAFA"/>
              </a:solidFill>
              <a:prstDash val="solid"/>
              <a:round/>
            </a:ln>
          </p:spPr>
        </p:sp>
      </p:grpSp>
      <p:sp>
        <p:nvSpPr>
          <p:cNvPr id="9" name="TextBox 9"/>
          <p:cNvSpPr txBox="1"/>
          <p:nvPr/>
        </p:nvSpPr>
        <p:spPr>
          <a:xfrm>
            <a:off x="7125348" y="2076136"/>
            <a:ext cx="8413660" cy="3261559"/>
          </a:xfrm>
          <a:prstGeom prst="rect">
            <a:avLst/>
          </a:prstGeom>
        </p:spPr>
        <p:txBody>
          <a:bodyPr lIns="0" tIns="0" rIns="0" bIns="0" rtlCol="0" anchor="t">
            <a:spAutoFit/>
          </a:bodyPr>
          <a:lstStyle/>
          <a:p>
            <a:pPr marL="0" lvl="0" indent="0" algn="l">
              <a:lnSpc>
                <a:spcPts val="12971"/>
              </a:lnSpc>
            </a:pPr>
            <a:r>
              <a:rPr lang="en-US" sz="10460" b="1" spc="-271">
                <a:solidFill>
                  <a:srgbClr val="2896AF"/>
                </a:solidFill>
                <a:latin typeface="League Spartan"/>
                <a:ea typeface="League Spartan"/>
                <a:cs typeface="League Spartan"/>
                <a:sym typeface="League Spartan"/>
              </a:rPr>
              <a:t>¿QUÉ ES LA TIR?</a:t>
            </a:r>
          </a:p>
        </p:txBody>
      </p:sp>
      <p:sp>
        <p:nvSpPr>
          <p:cNvPr id="10" name="TextBox 10"/>
          <p:cNvSpPr txBox="1"/>
          <p:nvPr/>
        </p:nvSpPr>
        <p:spPr>
          <a:xfrm>
            <a:off x="7125348" y="7516206"/>
            <a:ext cx="5843389" cy="3206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Tasa Interna de Retorno</a:t>
            </a:r>
          </a:p>
        </p:txBody>
      </p:sp>
      <p:sp>
        <p:nvSpPr>
          <p:cNvPr id="11" name="TextBox 11"/>
          <p:cNvSpPr txBox="1"/>
          <p:nvPr/>
        </p:nvSpPr>
        <p:spPr>
          <a:xfrm>
            <a:off x="7125348" y="8106300"/>
            <a:ext cx="7472902" cy="826770"/>
          </a:xfrm>
          <a:prstGeom prst="rect">
            <a:avLst/>
          </a:prstGeom>
        </p:spPr>
        <p:txBody>
          <a:bodyPr lIns="0" tIns="0" rIns="0" bIns="0" rtlCol="0" anchor="t">
            <a:spAutoFit/>
          </a:bodyPr>
          <a:lstStyle/>
          <a:p>
            <a:pPr marL="0" lvl="0" indent="0" algn="l">
              <a:lnSpc>
                <a:spcPts val="1679"/>
              </a:lnSpc>
            </a:pPr>
            <a:r>
              <a:rPr lang="en-US" sz="1200">
                <a:solidFill>
                  <a:srgbClr val="000000"/>
                </a:solidFill>
                <a:latin typeface="Montserrat"/>
                <a:ea typeface="Montserrat"/>
                <a:cs typeface="Montserrat"/>
                <a:sym typeface="Montserrat"/>
              </a:rPr>
              <a:t>La TIR es la tasa de descuento que hace que el VAN de un proyecto sea igual a cero. Representa el rendimiento porcentual que genera la inversión. Si la TIR es mayor que la tasa de descuento (costo de oportunidad), el proyecto es rentable. Si es menor, el proyecto destruye valor. La TIR permite comparar proyectos independientemente de su tamaño.</a:t>
            </a:r>
          </a:p>
        </p:txBody>
      </p:sp>
      <p:sp>
        <p:nvSpPr>
          <p:cNvPr id="12" name="Freeform 12"/>
          <p:cNvSpPr/>
          <p:nvPr/>
        </p:nvSpPr>
        <p:spPr>
          <a:xfrm rot="-2186176" flipH="1">
            <a:off x="9377890" y="3748729"/>
            <a:ext cx="16674122" cy="5366036"/>
          </a:xfrm>
          <a:custGeom>
            <a:avLst/>
            <a:gdLst/>
            <a:ahLst/>
            <a:cxnLst/>
            <a:rect l="l" t="t" r="r" b="b"/>
            <a:pathLst>
              <a:path w="16674122" h="5366036">
                <a:moveTo>
                  <a:pt x="16674122" y="0"/>
                </a:moveTo>
                <a:lnTo>
                  <a:pt x="0" y="0"/>
                </a:lnTo>
                <a:lnTo>
                  <a:pt x="0" y="5366035"/>
                </a:lnTo>
                <a:lnTo>
                  <a:pt x="16674122" y="5366035"/>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9144000" y="5328877"/>
            <a:ext cx="8115300" cy="3929453"/>
          </a:xfrm>
          <a:prstGeom prst="rect">
            <a:avLst/>
          </a:prstGeom>
        </p:spPr>
        <p:txBody>
          <a:bodyPr lIns="0" tIns="0" rIns="0" bIns="0" rtlCol="0" anchor="t">
            <a:spAutoFit/>
          </a:bodyPr>
          <a:lstStyle/>
          <a:p>
            <a:pPr marL="0" lvl="0" indent="0" algn="r">
              <a:lnSpc>
                <a:spcPts val="10367"/>
              </a:lnSpc>
            </a:pPr>
            <a:r>
              <a:rPr lang="en-US" sz="8360" b="1" spc="-217">
                <a:solidFill>
                  <a:srgbClr val="2896AF"/>
                </a:solidFill>
                <a:latin typeface="League Spartan"/>
                <a:ea typeface="League Spartan"/>
                <a:cs typeface="League Spartan"/>
                <a:sym typeface="League Spartan"/>
              </a:rPr>
              <a:t>CÁLCULO DE LA TIR EN EXCEL</a:t>
            </a:r>
          </a:p>
        </p:txBody>
      </p:sp>
      <p:sp>
        <p:nvSpPr>
          <p:cNvPr id="3" name="Freeform 3"/>
          <p:cNvSpPr/>
          <p:nvPr/>
        </p:nvSpPr>
        <p:spPr>
          <a:xfrm rot="235866">
            <a:off x="4216958" y="-179367"/>
            <a:ext cx="16576943" cy="4890198"/>
          </a:xfrm>
          <a:custGeom>
            <a:avLst/>
            <a:gdLst/>
            <a:ahLst/>
            <a:cxnLst/>
            <a:rect l="l" t="t" r="r" b="b"/>
            <a:pathLst>
              <a:path w="16576943" h="4890198">
                <a:moveTo>
                  <a:pt x="0" y="0"/>
                </a:moveTo>
                <a:lnTo>
                  <a:pt x="16576943" y="0"/>
                </a:lnTo>
                <a:lnTo>
                  <a:pt x="16576943" y="4890198"/>
                </a:lnTo>
                <a:lnTo>
                  <a:pt x="0" y="4890198"/>
                </a:lnTo>
                <a:lnTo>
                  <a:pt x="0" y="0"/>
                </a:lnTo>
                <a:close/>
              </a:path>
            </a:pathLst>
          </a:custGeom>
          <a:blipFill>
            <a:blip r:embed="rId2">
              <a:alphaModFix amt="19999"/>
            </a:blip>
            <a:stretch>
              <a:fillRect/>
            </a:stretch>
          </a:blipFill>
        </p:spPr>
      </p:sp>
      <p:grpSp>
        <p:nvGrpSpPr>
          <p:cNvPr id="4" name="Group 4"/>
          <p:cNvGrpSpPr/>
          <p:nvPr/>
        </p:nvGrpSpPr>
        <p:grpSpPr>
          <a:xfrm>
            <a:off x="16546681" y="-1318497"/>
            <a:ext cx="3086100" cy="308610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6" name="TextBox 6"/>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7" name="TextBox 7"/>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08</a:t>
            </a:r>
          </a:p>
        </p:txBody>
      </p:sp>
      <p:sp>
        <p:nvSpPr>
          <p:cNvPr id="8" name="TextBox 8"/>
          <p:cNvSpPr txBox="1"/>
          <p:nvPr/>
        </p:nvSpPr>
        <p:spPr>
          <a:xfrm>
            <a:off x="5942666" y="7473463"/>
            <a:ext cx="4065743" cy="1422443"/>
          </a:xfrm>
          <a:prstGeom prst="rect">
            <a:avLst/>
          </a:prstGeom>
        </p:spPr>
        <p:txBody>
          <a:bodyPr lIns="0" tIns="0" rIns="0" bIns="0" rtlCol="0" anchor="t">
            <a:spAutoFit/>
          </a:bodyPr>
          <a:lstStyle/>
          <a:p>
            <a:pPr marL="0" lvl="0" indent="0" algn="l">
              <a:lnSpc>
                <a:spcPts val="1922"/>
              </a:lnSpc>
            </a:pPr>
            <a:r>
              <a:rPr lang="en-US" sz="1373">
                <a:solidFill>
                  <a:srgbClr val="000000"/>
                </a:solidFill>
                <a:latin typeface="Montserrat"/>
                <a:ea typeface="Montserrat"/>
                <a:cs typeface="Montserrat"/>
                <a:sym typeface="Montserrat"/>
              </a:rPr>
              <a:t>Ejemplo práctico con los mismos flujos:</a:t>
            </a:r>
          </a:p>
          <a:p>
            <a:pPr marL="0" lvl="0" indent="0" algn="l">
              <a:lnSpc>
                <a:spcPts val="1922"/>
              </a:lnSpc>
            </a:pPr>
            <a:r>
              <a:rPr lang="en-US" sz="1373">
                <a:solidFill>
                  <a:srgbClr val="000000"/>
                </a:solidFill>
                <a:latin typeface="Montserrat"/>
                <a:ea typeface="Montserrat"/>
                <a:cs typeface="Montserrat"/>
                <a:sym typeface="Montserrat"/>
              </a:rPr>
              <a:t>A1: -100000 (Inversión inicial)</a:t>
            </a:r>
          </a:p>
          <a:p>
            <a:pPr marL="0" lvl="0" indent="0" algn="l">
              <a:lnSpc>
                <a:spcPts val="1922"/>
              </a:lnSpc>
            </a:pPr>
            <a:r>
              <a:rPr lang="en-US" sz="1373">
                <a:solidFill>
                  <a:srgbClr val="000000"/>
                </a:solidFill>
                <a:latin typeface="Montserrat"/>
                <a:ea typeface="Montserrat"/>
                <a:cs typeface="Montserrat"/>
                <a:sym typeface="Montserrat"/>
              </a:rPr>
              <a:t>A2: 30000 | A3: 35000 | A4: 40000</a:t>
            </a:r>
          </a:p>
          <a:p>
            <a:pPr marL="0" lvl="0" indent="0" algn="l">
              <a:lnSpc>
                <a:spcPts val="1922"/>
              </a:lnSpc>
            </a:pPr>
            <a:r>
              <a:rPr lang="en-US" sz="1373">
                <a:solidFill>
                  <a:srgbClr val="000000"/>
                </a:solidFill>
                <a:latin typeface="Montserrat"/>
                <a:ea typeface="Montserrat"/>
                <a:cs typeface="Montserrat"/>
                <a:sym typeface="Montserrat"/>
              </a:rPr>
              <a:t>A5: 45000 | A6: 50000</a:t>
            </a:r>
          </a:p>
          <a:p>
            <a:pPr marL="0" lvl="0" indent="0" algn="l">
              <a:lnSpc>
                <a:spcPts val="1922"/>
              </a:lnSpc>
            </a:pPr>
            <a:r>
              <a:rPr lang="en-US" sz="1373">
                <a:solidFill>
                  <a:srgbClr val="000000"/>
                </a:solidFill>
                <a:latin typeface="Montserrat"/>
                <a:ea typeface="Montserrat"/>
                <a:cs typeface="Montserrat"/>
                <a:sym typeface="Montserrat"/>
              </a:rPr>
              <a:t>Fórmula: =TIR(A1:A6)</a:t>
            </a:r>
          </a:p>
          <a:p>
            <a:pPr marL="0" lvl="0" indent="0" algn="l">
              <a:lnSpc>
                <a:spcPts val="1922"/>
              </a:lnSpc>
            </a:pPr>
            <a:r>
              <a:rPr lang="en-US" sz="1373">
                <a:solidFill>
                  <a:srgbClr val="000000"/>
                </a:solidFill>
                <a:latin typeface="Montserrat"/>
                <a:ea typeface="Montserrat"/>
                <a:cs typeface="Montserrat"/>
                <a:sym typeface="Montserrat"/>
              </a:rPr>
              <a:t>Resultado: 24.07% (TIR del proyecto)</a:t>
            </a:r>
          </a:p>
        </p:txBody>
      </p:sp>
      <p:sp>
        <p:nvSpPr>
          <p:cNvPr id="9" name="TextBox 9"/>
          <p:cNvSpPr txBox="1"/>
          <p:nvPr/>
        </p:nvSpPr>
        <p:spPr>
          <a:xfrm>
            <a:off x="5942666" y="5523039"/>
            <a:ext cx="4065743" cy="1422443"/>
          </a:xfrm>
          <a:prstGeom prst="rect">
            <a:avLst/>
          </a:prstGeom>
        </p:spPr>
        <p:txBody>
          <a:bodyPr lIns="0" tIns="0" rIns="0" bIns="0" rtlCol="0" anchor="t">
            <a:spAutoFit/>
          </a:bodyPr>
          <a:lstStyle/>
          <a:p>
            <a:pPr marL="0" lvl="0" indent="0" algn="l">
              <a:lnSpc>
                <a:spcPts val="1922"/>
              </a:lnSpc>
            </a:pPr>
            <a:r>
              <a:rPr lang="en-US" sz="1373">
                <a:solidFill>
                  <a:srgbClr val="000000"/>
                </a:solidFill>
                <a:latin typeface="Montserrat"/>
                <a:ea typeface="Montserrat"/>
                <a:cs typeface="Montserrat"/>
                <a:sym typeface="Montserrat"/>
              </a:rPr>
              <a:t>Función TIR en Excel:</a:t>
            </a:r>
          </a:p>
          <a:p>
            <a:pPr marL="0" lvl="0" indent="0" algn="l">
              <a:lnSpc>
                <a:spcPts val="1922"/>
              </a:lnSpc>
            </a:pPr>
            <a:r>
              <a:rPr lang="en-US" sz="1373">
                <a:solidFill>
                  <a:srgbClr val="000000"/>
                </a:solidFill>
                <a:latin typeface="Montserrat"/>
                <a:ea typeface="Montserrat"/>
                <a:cs typeface="Montserrat"/>
                <a:sym typeface="Montserrat"/>
              </a:rPr>
              <a:t>Sintaxis: =TIR(valores, [estimación])</a:t>
            </a:r>
          </a:p>
          <a:p>
            <a:pPr marL="0" lvl="0" indent="0" algn="l">
              <a:lnSpc>
                <a:spcPts val="1922"/>
              </a:lnSpc>
            </a:pPr>
            <a:r>
              <a:rPr lang="en-US" sz="1373">
                <a:solidFill>
                  <a:srgbClr val="000000"/>
                </a:solidFill>
                <a:latin typeface="Montserrat"/>
                <a:ea typeface="Montserrat"/>
                <a:cs typeface="Montserrat"/>
                <a:sym typeface="Montserrat"/>
              </a:rPr>
              <a:t>• valores: Rango con flujos de caja (debe incluir al menos un valor negativo y uno positivo)</a:t>
            </a:r>
          </a:p>
          <a:p>
            <a:pPr marL="0" lvl="0" indent="0" algn="l">
              <a:lnSpc>
                <a:spcPts val="1922"/>
              </a:lnSpc>
            </a:pPr>
            <a:r>
              <a:rPr lang="en-US" sz="1373">
                <a:solidFill>
                  <a:srgbClr val="000000"/>
                </a:solidFill>
                <a:latin typeface="Montserrat"/>
                <a:ea typeface="Montserrat"/>
                <a:cs typeface="Montserrat"/>
                <a:sym typeface="Montserrat"/>
              </a:rPr>
              <a:t>• estimación: Valor opcional para iniciar el cálculo iterativo (por defecto 10%)</a:t>
            </a:r>
          </a:p>
        </p:txBody>
      </p:sp>
      <p:grpSp>
        <p:nvGrpSpPr>
          <p:cNvPr id="10" name="Group 10"/>
          <p:cNvGrpSpPr/>
          <p:nvPr/>
        </p:nvGrpSpPr>
        <p:grpSpPr>
          <a:xfrm>
            <a:off x="-2504539" y="-624012"/>
            <a:ext cx="7066479" cy="11962928"/>
            <a:chOff x="0" y="0"/>
            <a:chExt cx="1094782" cy="1853371"/>
          </a:xfrm>
        </p:grpSpPr>
        <p:sp>
          <p:nvSpPr>
            <p:cNvPr id="11" name="Freeform 11"/>
            <p:cNvSpPr/>
            <p:nvPr/>
          </p:nvSpPr>
          <p:spPr>
            <a:xfrm>
              <a:off x="0" y="0"/>
              <a:ext cx="1094782" cy="1853371"/>
            </a:xfrm>
            <a:custGeom>
              <a:avLst/>
              <a:gdLst/>
              <a:ahLst/>
              <a:cxnLst/>
              <a:rect l="l" t="t" r="r" b="b"/>
              <a:pathLst>
                <a:path w="1094782" h="1853371">
                  <a:moveTo>
                    <a:pt x="32868" y="0"/>
                  </a:moveTo>
                  <a:lnTo>
                    <a:pt x="1061915" y="0"/>
                  </a:lnTo>
                  <a:cubicBezTo>
                    <a:pt x="1080067" y="0"/>
                    <a:pt x="1094782" y="14715"/>
                    <a:pt x="1094782" y="32868"/>
                  </a:cubicBezTo>
                  <a:lnTo>
                    <a:pt x="1094782" y="1820503"/>
                  </a:lnTo>
                  <a:cubicBezTo>
                    <a:pt x="1094782" y="1838655"/>
                    <a:pt x="1080067" y="1853371"/>
                    <a:pt x="1061915" y="1853371"/>
                  </a:cubicBezTo>
                  <a:lnTo>
                    <a:pt x="32868" y="1853371"/>
                  </a:lnTo>
                  <a:cubicBezTo>
                    <a:pt x="24151" y="1853371"/>
                    <a:pt x="15791" y="1849908"/>
                    <a:pt x="9627" y="1843744"/>
                  </a:cubicBezTo>
                  <a:cubicBezTo>
                    <a:pt x="3463" y="1837580"/>
                    <a:pt x="0" y="1829220"/>
                    <a:pt x="0" y="1820503"/>
                  </a:cubicBezTo>
                  <a:lnTo>
                    <a:pt x="0" y="32868"/>
                  </a:lnTo>
                  <a:cubicBezTo>
                    <a:pt x="0" y="24151"/>
                    <a:pt x="3463" y="15791"/>
                    <a:pt x="9627" y="9627"/>
                  </a:cubicBezTo>
                  <a:cubicBezTo>
                    <a:pt x="15791" y="3463"/>
                    <a:pt x="24151" y="0"/>
                    <a:pt x="32868" y="0"/>
                  </a:cubicBezTo>
                  <a:close/>
                </a:path>
              </a:pathLst>
            </a:custGeom>
            <a:blipFill>
              <a:blip r:embed="rId3"/>
              <a:stretch>
                <a:fillRect t="-1815" b="-1815"/>
              </a:stretch>
            </a:blipFill>
            <a:ln w="19050" cap="rnd">
              <a:solidFill>
                <a:srgbClr val="FAFAFA"/>
              </a:solidFill>
              <a:prstDash val="solid"/>
              <a:round/>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rot="-2186176" flipH="1">
            <a:off x="5855636" y="3716115"/>
            <a:ext cx="16674122" cy="5366036"/>
          </a:xfrm>
          <a:custGeom>
            <a:avLst/>
            <a:gdLst/>
            <a:ahLst/>
            <a:cxnLst/>
            <a:rect l="l" t="t" r="r" b="b"/>
            <a:pathLst>
              <a:path w="16674122" h="5366036">
                <a:moveTo>
                  <a:pt x="16674122" y="0"/>
                </a:moveTo>
                <a:lnTo>
                  <a:pt x="0" y="0"/>
                </a:lnTo>
                <a:lnTo>
                  <a:pt x="0" y="5366036"/>
                </a:lnTo>
                <a:lnTo>
                  <a:pt x="16674122" y="5366036"/>
                </a:lnTo>
                <a:lnTo>
                  <a:pt x="16674122"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546681" y="-1318497"/>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96AF"/>
            </a:solidFill>
          </p:spPr>
        </p:sp>
        <p:sp>
          <p:nvSpPr>
            <p:cNvPr id="5" name="TextBox 5"/>
            <p:cNvSpPr txBox="1"/>
            <p:nvPr/>
          </p:nvSpPr>
          <p:spPr>
            <a:xfrm>
              <a:off x="76200" y="123825"/>
              <a:ext cx="660400" cy="612775"/>
            </a:xfrm>
            <a:prstGeom prst="rect">
              <a:avLst/>
            </a:prstGeom>
          </p:spPr>
          <p:txBody>
            <a:bodyPr lIns="50800" tIns="50800" rIns="50800" bIns="50800" rtlCol="0" anchor="ctr"/>
            <a:lstStyle/>
            <a:p>
              <a:pPr marL="0" lvl="0" indent="0" algn="ctr">
                <a:lnSpc>
                  <a:spcPts val="2424"/>
                </a:lnSpc>
              </a:pPr>
              <a:endParaRPr/>
            </a:p>
          </p:txBody>
        </p:sp>
      </p:grpSp>
      <p:sp>
        <p:nvSpPr>
          <p:cNvPr id="6" name="TextBox 6"/>
          <p:cNvSpPr txBox="1"/>
          <p:nvPr/>
        </p:nvSpPr>
        <p:spPr>
          <a:xfrm>
            <a:off x="13929199" y="307528"/>
            <a:ext cx="4110606" cy="866922"/>
          </a:xfrm>
          <a:prstGeom prst="rect">
            <a:avLst/>
          </a:prstGeom>
        </p:spPr>
        <p:txBody>
          <a:bodyPr lIns="0" tIns="0" rIns="0" bIns="0" rtlCol="0" anchor="t">
            <a:spAutoFit/>
          </a:bodyPr>
          <a:lstStyle/>
          <a:p>
            <a:pPr marL="0" lvl="0" indent="0" algn="r">
              <a:lnSpc>
                <a:spcPts val="6939"/>
              </a:lnSpc>
            </a:pPr>
            <a:r>
              <a:rPr lang="en-US" sz="5596" b="1" spc="-520">
                <a:solidFill>
                  <a:srgbClr val="FFFFFF"/>
                </a:solidFill>
                <a:latin typeface="League Spartan"/>
                <a:ea typeface="League Spartan"/>
                <a:cs typeface="League Spartan"/>
                <a:sym typeface="League Spartan"/>
              </a:rPr>
              <a:t>09</a:t>
            </a:r>
          </a:p>
        </p:txBody>
      </p:sp>
      <p:sp>
        <p:nvSpPr>
          <p:cNvPr id="7" name="TextBox 7"/>
          <p:cNvSpPr txBox="1"/>
          <p:nvPr/>
        </p:nvSpPr>
        <p:spPr>
          <a:xfrm>
            <a:off x="1028700" y="1000125"/>
            <a:ext cx="12493583" cy="2606669"/>
          </a:xfrm>
          <a:prstGeom prst="rect">
            <a:avLst/>
          </a:prstGeom>
        </p:spPr>
        <p:txBody>
          <a:bodyPr lIns="0" tIns="0" rIns="0" bIns="0" rtlCol="0" anchor="t">
            <a:spAutoFit/>
          </a:bodyPr>
          <a:lstStyle/>
          <a:p>
            <a:pPr marL="0" lvl="0" indent="0" algn="l">
              <a:lnSpc>
                <a:spcPts val="10367"/>
              </a:lnSpc>
            </a:pPr>
            <a:r>
              <a:rPr lang="en-US" sz="8360" b="1" spc="-217">
                <a:solidFill>
                  <a:srgbClr val="2896AF"/>
                </a:solidFill>
                <a:latin typeface="League Spartan"/>
                <a:ea typeface="League Spartan"/>
                <a:cs typeface="League Spartan"/>
                <a:sym typeface="League Spartan"/>
              </a:rPr>
              <a:t>EJERCICIO PRÁCTICO: CÁLCULO DE LA TIR</a:t>
            </a:r>
          </a:p>
        </p:txBody>
      </p:sp>
      <p:sp>
        <p:nvSpPr>
          <p:cNvPr id="8" name="TextBox 8"/>
          <p:cNvSpPr txBox="1"/>
          <p:nvPr/>
        </p:nvSpPr>
        <p:spPr>
          <a:xfrm>
            <a:off x="1028700" y="4525893"/>
            <a:ext cx="2776436"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Planteamiento del Ejercicio</a:t>
            </a:r>
          </a:p>
        </p:txBody>
      </p:sp>
      <p:sp>
        <p:nvSpPr>
          <p:cNvPr id="9" name="TextBox 9"/>
          <p:cNvSpPr txBox="1"/>
          <p:nvPr/>
        </p:nvSpPr>
        <p:spPr>
          <a:xfrm>
            <a:off x="7769297" y="4525893"/>
            <a:ext cx="4374395" cy="625424"/>
          </a:xfrm>
          <a:prstGeom prst="rect">
            <a:avLst/>
          </a:prstGeom>
        </p:spPr>
        <p:txBody>
          <a:bodyPr lIns="0" tIns="0" rIns="0" bIns="0" rtlCol="0" anchor="t">
            <a:spAutoFit/>
          </a:bodyPr>
          <a:lstStyle/>
          <a:p>
            <a:pPr marL="0" lvl="0" indent="0" algn="l">
              <a:lnSpc>
                <a:spcPts val="2423"/>
              </a:lnSpc>
            </a:pPr>
            <a:r>
              <a:rPr lang="en-US" sz="2498" b="1">
                <a:solidFill>
                  <a:srgbClr val="2896AF"/>
                </a:solidFill>
                <a:latin typeface="Montserrat Bold"/>
                <a:ea typeface="Montserrat Bold"/>
                <a:cs typeface="Montserrat Bold"/>
                <a:sym typeface="Montserrat Bold"/>
              </a:rPr>
              <a:t>Comparación TIR vs Costo de Capital</a:t>
            </a:r>
          </a:p>
        </p:txBody>
      </p:sp>
      <p:sp>
        <p:nvSpPr>
          <p:cNvPr id="10" name="TextBox 10"/>
          <p:cNvSpPr txBox="1"/>
          <p:nvPr/>
        </p:nvSpPr>
        <p:spPr>
          <a:xfrm>
            <a:off x="1028700" y="5403726"/>
            <a:ext cx="5370282" cy="1066800"/>
          </a:xfrm>
          <a:prstGeom prst="rect">
            <a:avLst/>
          </a:prstGeom>
        </p:spPr>
        <p:txBody>
          <a:bodyPr lIns="0" tIns="0" rIns="0" bIns="0" rtlCol="0" anchor="t">
            <a:spAutoFit/>
          </a:bodyPr>
          <a:lstStyle/>
          <a:p>
            <a:pPr marL="0" lvl="0" indent="0" algn="l">
              <a:lnSpc>
                <a:spcPts val="2100"/>
              </a:lnSpc>
            </a:pPr>
            <a:r>
              <a:rPr lang="en-US" sz="1500">
                <a:solidFill>
                  <a:srgbClr val="000000"/>
                </a:solidFill>
                <a:latin typeface="Montserrat"/>
                <a:ea typeface="Montserrat"/>
                <a:cs typeface="Montserrat"/>
                <a:sym typeface="Montserrat"/>
              </a:rPr>
              <a:t>Proyecto de inversión: $50,000 inicial. Flujos anuales: Año 1: $15,000, Año 2: $18,000, Año 3: $20,000, Año 4: $22,000, Año 5: $25,000. Costo de capital de la empresa: 12%. Calcule la TIR usando Excel.</a:t>
            </a:r>
          </a:p>
        </p:txBody>
      </p:sp>
      <p:sp>
        <p:nvSpPr>
          <p:cNvPr id="11" name="TextBox 11"/>
          <p:cNvSpPr txBox="1"/>
          <p:nvPr/>
        </p:nvSpPr>
        <p:spPr>
          <a:xfrm>
            <a:off x="7769297" y="5403726"/>
            <a:ext cx="5370282" cy="1066800"/>
          </a:xfrm>
          <a:prstGeom prst="rect">
            <a:avLst/>
          </a:prstGeom>
        </p:spPr>
        <p:txBody>
          <a:bodyPr lIns="0" tIns="0" rIns="0" bIns="0" rtlCol="0" anchor="t">
            <a:spAutoFit/>
          </a:bodyPr>
          <a:lstStyle/>
          <a:p>
            <a:pPr marL="0" lvl="0" indent="0" algn="l">
              <a:lnSpc>
                <a:spcPts val="2100"/>
              </a:lnSpc>
            </a:pPr>
            <a:r>
              <a:rPr lang="en-US" sz="1500">
                <a:solidFill>
                  <a:srgbClr val="000000"/>
                </a:solidFill>
                <a:latin typeface="Montserrat"/>
                <a:ea typeface="Montserrat"/>
                <a:cs typeface="Montserrat"/>
                <a:sym typeface="Montserrat"/>
              </a:rPr>
              <a:t>En Excel use: =TIR(B2:B7) donde B2=-50000 y B3:B7 son los flujos positivos. Si TIR &gt; 12% (costo de capital), el proyecto es viable. Si TIR &lt; 12%, rechazar el proyecto. La TIR representa la rentabilidad real del proyecto.</a:t>
            </a:r>
          </a:p>
        </p:txBody>
      </p:sp>
      <p:grpSp>
        <p:nvGrpSpPr>
          <p:cNvPr id="12" name="Group 12"/>
          <p:cNvGrpSpPr/>
          <p:nvPr/>
        </p:nvGrpSpPr>
        <p:grpSpPr>
          <a:xfrm>
            <a:off x="881808" y="8107019"/>
            <a:ext cx="16524383" cy="3548655"/>
            <a:chOff x="0" y="0"/>
            <a:chExt cx="2560059" cy="549779"/>
          </a:xfrm>
        </p:grpSpPr>
        <p:sp>
          <p:nvSpPr>
            <p:cNvPr id="13" name="Freeform 13"/>
            <p:cNvSpPr/>
            <p:nvPr/>
          </p:nvSpPr>
          <p:spPr>
            <a:xfrm>
              <a:off x="0" y="0"/>
              <a:ext cx="2560059" cy="549779"/>
            </a:xfrm>
            <a:custGeom>
              <a:avLst/>
              <a:gdLst/>
              <a:ahLst/>
              <a:cxnLst/>
              <a:rect l="l" t="t" r="r" b="b"/>
              <a:pathLst>
                <a:path w="2560059" h="549779">
                  <a:moveTo>
                    <a:pt x="14055" y="0"/>
                  </a:moveTo>
                  <a:lnTo>
                    <a:pt x="2546004" y="0"/>
                  </a:lnTo>
                  <a:cubicBezTo>
                    <a:pt x="2553767" y="0"/>
                    <a:pt x="2560059" y="6293"/>
                    <a:pt x="2560059" y="14055"/>
                  </a:cubicBezTo>
                  <a:lnTo>
                    <a:pt x="2560059" y="535724"/>
                  </a:lnTo>
                  <a:cubicBezTo>
                    <a:pt x="2560059" y="543487"/>
                    <a:pt x="2553767" y="549779"/>
                    <a:pt x="2546004" y="549779"/>
                  </a:cubicBezTo>
                  <a:lnTo>
                    <a:pt x="14055" y="549779"/>
                  </a:lnTo>
                  <a:cubicBezTo>
                    <a:pt x="6293" y="549779"/>
                    <a:pt x="0" y="543487"/>
                    <a:pt x="0" y="535724"/>
                  </a:cubicBezTo>
                  <a:lnTo>
                    <a:pt x="0" y="14055"/>
                  </a:lnTo>
                  <a:cubicBezTo>
                    <a:pt x="0" y="6293"/>
                    <a:pt x="6293" y="0"/>
                    <a:pt x="14055" y="0"/>
                  </a:cubicBezTo>
                  <a:close/>
                </a:path>
              </a:pathLst>
            </a:custGeom>
            <a:blipFill>
              <a:blip r:embed="rId4"/>
              <a:stretch>
                <a:fillRect t="-82710" b="-82710"/>
              </a:stretch>
            </a:blipFill>
            <a:ln w="19050" cap="rnd">
              <a:solidFill>
                <a:srgbClr val="FAFAFA"/>
              </a:solidFill>
              <a:prstDash val="solid"/>
              <a:round/>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Personalizado</PresentationFormat>
  <Paragraphs>120</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Montserrat</vt:lpstr>
      <vt:lpstr>Montserrat Bold</vt:lpstr>
      <vt:lpstr>League Spartan</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economicos</dc:title>
  <dc:creator>HCA</dc:creator>
  <cp:lastModifiedBy>Hugo Choque</cp:lastModifiedBy>
  <cp:revision>1</cp:revision>
  <dcterms:created xsi:type="dcterms:W3CDTF">2006-08-16T00:00:00Z</dcterms:created>
  <dcterms:modified xsi:type="dcterms:W3CDTF">2026-04-29T21:14:37Z</dcterms:modified>
  <dc:identifier>DAHIRYzacgs</dc:identifier>
</cp:coreProperties>
</file>